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Lst>
  <p:notesMasterIdLst>
    <p:notesMasterId r:id="rId36"/>
  </p:notesMasterIdLst>
  <p:sldIdLst>
    <p:sldId id="257" r:id="rId4"/>
    <p:sldId id="284" r:id="rId5"/>
    <p:sldId id="283" r:id="rId6"/>
    <p:sldId id="315" r:id="rId7"/>
    <p:sldId id="314" r:id="rId8"/>
    <p:sldId id="256" r:id="rId9"/>
    <p:sldId id="317" r:id="rId10"/>
    <p:sldId id="318" r:id="rId11"/>
    <p:sldId id="316" r:id="rId12"/>
    <p:sldId id="321" r:id="rId13"/>
    <p:sldId id="322" r:id="rId14"/>
    <p:sldId id="323" r:id="rId15"/>
    <p:sldId id="327" r:id="rId16"/>
    <p:sldId id="328" r:id="rId17"/>
    <p:sldId id="329" r:id="rId18"/>
    <p:sldId id="330" r:id="rId19"/>
    <p:sldId id="331" r:id="rId20"/>
    <p:sldId id="332" r:id="rId21"/>
    <p:sldId id="333" r:id="rId22"/>
    <p:sldId id="334" r:id="rId23"/>
    <p:sldId id="335" r:id="rId24"/>
    <p:sldId id="336" r:id="rId25"/>
    <p:sldId id="340" r:id="rId26"/>
    <p:sldId id="338" r:id="rId27"/>
    <p:sldId id="337" r:id="rId28"/>
    <p:sldId id="339" r:id="rId29"/>
    <p:sldId id="263" r:id="rId30"/>
    <p:sldId id="341" r:id="rId31"/>
    <p:sldId id="264" r:id="rId32"/>
    <p:sldId id="342" r:id="rId33"/>
    <p:sldId id="270" r:id="rId34"/>
    <p:sldId id="271"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9418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7" autoAdjust="0"/>
    <p:restoredTop sz="94636" autoAdjust="0"/>
  </p:normalViewPr>
  <p:slideViewPr>
    <p:cSldViewPr snapToGrid="0">
      <p:cViewPr varScale="1">
        <p:scale>
          <a:sx n="102" d="100"/>
          <a:sy n="102" d="100"/>
        </p:scale>
        <p:origin x="870" y="102"/>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notesMaster" Target="notesMasters/notesMaster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15/06/2018</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7257037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15/06/2018</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15/06/2018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18" Type="http://schemas.openxmlformats.org/officeDocument/2006/relationships/slideLayout" Target="../slideLayouts/slideLayout39.xml"/><Relationship Id="rId3" Type="http://schemas.openxmlformats.org/officeDocument/2006/relationships/slideLayout" Target="../slideLayouts/slideLayout24.xml"/><Relationship Id="rId21" Type="http://schemas.openxmlformats.org/officeDocument/2006/relationships/slideLayout" Target="../slideLayouts/slideLayout42.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slideLayout" Target="../slideLayouts/slideLayout38.xml"/><Relationship Id="rId25" Type="http://schemas.openxmlformats.org/officeDocument/2006/relationships/theme" Target="../theme/theme2.xml"/><Relationship Id="rId2" Type="http://schemas.openxmlformats.org/officeDocument/2006/relationships/slideLayout" Target="../slideLayouts/slideLayout23.xml"/><Relationship Id="rId16" Type="http://schemas.openxmlformats.org/officeDocument/2006/relationships/slideLayout" Target="../slideLayouts/slideLayout37.xml"/><Relationship Id="rId20" Type="http://schemas.openxmlformats.org/officeDocument/2006/relationships/slideLayout" Target="../slideLayouts/slideLayout41.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24" Type="http://schemas.openxmlformats.org/officeDocument/2006/relationships/slideLayout" Target="../slideLayouts/slideLayout45.xml"/><Relationship Id="rId5" Type="http://schemas.openxmlformats.org/officeDocument/2006/relationships/slideLayout" Target="../slideLayouts/slideLayout26.xml"/><Relationship Id="rId15" Type="http://schemas.openxmlformats.org/officeDocument/2006/relationships/slideLayout" Target="../slideLayouts/slideLayout36.xml"/><Relationship Id="rId23" Type="http://schemas.openxmlformats.org/officeDocument/2006/relationships/slideLayout" Target="../slideLayouts/slideLayout44.xml"/><Relationship Id="rId10" Type="http://schemas.openxmlformats.org/officeDocument/2006/relationships/slideLayout" Target="../slideLayouts/slideLayout31.xml"/><Relationship Id="rId19" Type="http://schemas.openxmlformats.org/officeDocument/2006/relationships/slideLayout" Target="../slideLayouts/slideLayout40.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 Id="rId22" Type="http://schemas.openxmlformats.org/officeDocument/2006/relationships/slideLayout" Target="../slideLayouts/slideLayout4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3.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15/06/2018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 id="2147483769" r:id="rId2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15/06/2018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15/06/2018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0.jpe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image" Target="../media/image28.gif"/><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500064" y="2487775"/>
            <a:ext cx="4959960" cy="2272930"/>
          </a:xfrm>
        </p:spPr>
        <p:txBody>
          <a:bodyPr/>
          <a:lstStyle/>
          <a:p>
            <a:r>
              <a:rPr lang="en-US" dirty="0"/>
              <a:t>The Science of Student wellbeing? </a:t>
            </a:r>
          </a:p>
          <a:p>
            <a:r>
              <a:rPr lang="en-US" sz="2800" dirty="0"/>
              <a:t>Associate Professor Aaron Jarden </a:t>
            </a:r>
            <a:endParaRPr lang="en-AU" sz="2800" dirty="0"/>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a:xfrm>
            <a:off x="500063" y="5394937"/>
            <a:ext cx="4772202" cy="707231"/>
          </a:xfrm>
        </p:spPr>
        <p:txBody>
          <a:bodyPr>
            <a:noAutofit/>
          </a:bodyPr>
          <a:lstStyle/>
          <a:p>
            <a:r>
              <a:rPr lang="en-AU" dirty="0"/>
              <a:t>Centre for Positive Psychology</a:t>
            </a:r>
          </a:p>
          <a:p>
            <a:r>
              <a:rPr lang="en-AU" dirty="0"/>
              <a:t>Open Day, 19</a:t>
            </a:r>
            <a:r>
              <a:rPr lang="en-AU" baseline="30000" dirty="0"/>
              <a:t>th</a:t>
            </a:r>
            <a:r>
              <a:rPr lang="en-AU" dirty="0"/>
              <a:t> August 2018</a:t>
            </a:r>
          </a:p>
          <a:p>
            <a:endParaRPr lang="en-US" b="0" dirty="0"/>
          </a:p>
          <a:p>
            <a:r>
              <a:rPr lang="en-US" b="0" dirty="0"/>
              <a:t>Melbourne Graduate School of Education</a:t>
            </a:r>
          </a:p>
          <a:p>
            <a:endParaRPr lang="en-AU" b="0" dirty="0"/>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pic>
        <p:nvPicPr>
          <p:cNvPr id="9" name="Picture Placeholder 8">
            <a:extLst>
              <a:ext uri="{FF2B5EF4-FFF2-40B4-BE49-F238E27FC236}">
                <a16:creationId xmlns:a16="http://schemas.microsoft.com/office/drawing/2014/main" id="{FE6862DE-29D9-4685-93A7-4EBCF50A33FD}"/>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pic>
        <p:nvPicPr>
          <p:cNvPr id="7" name="Picture Placeholder 8">
            <a:extLst>
              <a:ext uri="{FF2B5EF4-FFF2-40B4-BE49-F238E27FC236}">
                <a16:creationId xmlns:a16="http://schemas.microsoft.com/office/drawing/2014/main" id="{E8980C55-8CC0-4FAB-BA2D-07FB7112100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6272242" y="1030146"/>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pic>
    </p:spTree>
    <p:extLst>
      <p:ext uri="{BB962C8B-B14F-4D97-AF65-F5344CB8AC3E}">
        <p14:creationId xmlns:p14="http://schemas.microsoft.com/office/powerpoint/2010/main" val="28518948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Fun stuff</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Positive Introduction</a:t>
            </a:r>
          </a:p>
          <a:p>
            <a:r>
              <a:rPr lang="en-US" dirty="0">
                <a:solidFill>
                  <a:srgbClr val="094183"/>
                </a:solidFill>
              </a:rPr>
              <a:t>Step 1</a:t>
            </a:r>
            <a:r>
              <a:rPr lang="en-US" dirty="0"/>
              <a:t>: Pair up.</a:t>
            </a:r>
          </a:p>
          <a:p>
            <a:r>
              <a:rPr lang="en-US" dirty="0">
                <a:solidFill>
                  <a:srgbClr val="094183"/>
                </a:solidFill>
              </a:rPr>
              <a:t>Step 2</a:t>
            </a:r>
            <a:r>
              <a:rPr lang="en-US" dirty="0"/>
              <a:t>: In 2 minutes (1 minute each), tell a story – a thoughtful narrative with a beginning, middle and end – that illustrates </a:t>
            </a:r>
            <a:r>
              <a:rPr lang="en-US" u="sng" dirty="0"/>
              <a:t>when you are at your best</a:t>
            </a:r>
            <a:r>
              <a:rPr lang="en-US" dirty="0"/>
              <a:t>.</a:t>
            </a:r>
          </a:p>
          <a:p>
            <a:r>
              <a:rPr lang="en-US" dirty="0">
                <a:solidFill>
                  <a:srgbClr val="094183"/>
                </a:solidFill>
              </a:rPr>
              <a:t>Note</a:t>
            </a:r>
            <a:r>
              <a:rPr lang="en-US" dirty="0"/>
              <a:t>: Swap when you hear the bell the first time after 1 minute, stop completely when you hear the bell the second time after 2 minutes. </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10</a:t>
            </a:fld>
            <a:endParaRPr lang="en-AU" noProof="0"/>
          </a:p>
        </p:txBody>
      </p:sp>
    </p:spTree>
    <p:extLst>
      <p:ext uri="{BB962C8B-B14F-4D97-AF65-F5344CB8AC3E}">
        <p14:creationId xmlns:p14="http://schemas.microsoft.com/office/powerpoint/2010/main" val="297343795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Fun stuff</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7" y="1532415"/>
            <a:ext cx="5754506" cy="4376944"/>
          </a:xfrm>
        </p:spPr>
        <p:txBody>
          <a:bodyPr/>
          <a:lstStyle/>
          <a:p>
            <a:r>
              <a:rPr lang="en-US" b="1" dirty="0"/>
              <a:t>Positive introduction</a:t>
            </a:r>
          </a:p>
          <a:p>
            <a:pPr marL="342900" indent="-342900">
              <a:buFont typeface="Arial" panose="020B0604020202020204" pitchFamily="34" charset="0"/>
              <a:buChar char="•"/>
            </a:pPr>
            <a:r>
              <a:rPr lang="en-US" dirty="0"/>
              <a:t>Key point: Wield your strengths – they are paths to engagement and enjoyment.</a:t>
            </a:r>
          </a:p>
          <a:p>
            <a:pPr marL="342900" indent="-342900">
              <a:buFont typeface="Arial" panose="020B0604020202020204" pitchFamily="34" charset="0"/>
              <a:buChar char="•"/>
            </a:pPr>
            <a:r>
              <a:rPr lang="en-US" dirty="0"/>
              <a:t>http://www.viacharacter.org </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11</a:t>
            </a:fld>
            <a:endParaRPr lang="en-AU" noProof="0"/>
          </a:p>
        </p:txBody>
      </p:sp>
      <p:pic>
        <p:nvPicPr>
          <p:cNvPr id="5" name="Picture 4">
            <a:extLst>
              <a:ext uri="{FF2B5EF4-FFF2-40B4-BE49-F238E27FC236}">
                <a16:creationId xmlns:a16="http://schemas.microsoft.com/office/drawing/2014/main" id="{0BA8B471-5686-4CF4-BCF1-7E65240368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888458" y="395066"/>
            <a:ext cx="5836307" cy="5836307"/>
          </a:xfrm>
          <a:prstGeom prst="rect">
            <a:avLst/>
          </a:prstGeom>
        </p:spPr>
      </p:pic>
    </p:spTree>
    <p:extLst>
      <p:ext uri="{BB962C8B-B14F-4D97-AF65-F5344CB8AC3E}">
        <p14:creationId xmlns:p14="http://schemas.microsoft.com/office/powerpoint/2010/main" val="410759837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6" y="1532415"/>
            <a:ext cx="11408409" cy="4376944"/>
          </a:xfrm>
        </p:spPr>
        <p:txBody>
          <a:bodyPr/>
          <a:lstStyle/>
          <a:p>
            <a:r>
              <a:rPr lang="en-US" b="1" dirty="0"/>
              <a:t>Disclaimers</a:t>
            </a:r>
          </a:p>
          <a:p>
            <a:pPr marL="342900" indent="-342900">
              <a:buFont typeface="Arial" panose="020B0604020202020204" pitchFamily="34" charset="0"/>
              <a:buChar char="•"/>
            </a:pPr>
            <a:r>
              <a:rPr lang="en-US" dirty="0"/>
              <a:t>I'm no expert on your wellbeing</a:t>
            </a:r>
          </a:p>
          <a:p>
            <a:r>
              <a:rPr lang="en-US" dirty="0"/>
              <a:t>&amp;</a:t>
            </a:r>
          </a:p>
          <a:p>
            <a:pPr marL="342900" indent="-342900">
              <a:buFont typeface="Arial" panose="020B0604020202020204" pitchFamily="34" charset="0"/>
              <a:buChar char="•"/>
            </a:pPr>
            <a:r>
              <a:rPr lang="en-US" dirty="0"/>
              <a:t>“happiness is not a spectator sport” (Chris Peterson).</a:t>
            </a:r>
          </a:p>
          <a:p>
            <a:pPr marL="558900" lvl="1" indent="-342900"/>
            <a:r>
              <a:rPr lang="en-US" dirty="0"/>
              <a:t>Hard work required. </a:t>
            </a:r>
          </a:p>
          <a:p>
            <a:pPr marL="558900" lvl="1" indent="-342900"/>
            <a:r>
              <a:rPr lang="en-US" dirty="0"/>
              <a:t>One healthy meal or one gym session will not impact much. </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12</a:t>
            </a:fld>
            <a:endParaRPr lang="en-AU" noProof="0"/>
          </a:p>
        </p:txBody>
      </p:sp>
      <p:pic>
        <p:nvPicPr>
          <p:cNvPr id="1026" name="Picture 2" descr="Image result for chris peterson">
            <a:extLst>
              <a:ext uri="{FF2B5EF4-FFF2-40B4-BE49-F238E27FC236}">
                <a16:creationId xmlns:a16="http://schemas.microsoft.com/office/drawing/2014/main" id="{94F68FD0-1D81-4861-A02C-CC72D41087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20004" y="4204001"/>
            <a:ext cx="1866900" cy="233362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047B4766-1245-4C9C-A4A7-A9EF91E15C4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45043" y="723722"/>
            <a:ext cx="4846957" cy="6134278"/>
          </a:xfrm>
          <a:prstGeom prst="rect">
            <a:avLst/>
          </a:prstGeom>
        </p:spPr>
      </p:pic>
      <p:cxnSp>
        <p:nvCxnSpPr>
          <p:cNvPr id="5" name="Straight Arrow Connector 4">
            <a:extLst>
              <a:ext uri="{FF2B5EF4-FFF2-40B4-BE49-F238E27FC236}">
                <a16:creationId xmlns:a16="http://schemas.microsoft.com/office/drawing/2014/main" id="{1E835B49-9AD5-4683-AB75-59234F6AC3B6}"/>
              </a:ext>
            </a:extLst>
          </p:cNvPr>
          <p:cNvCxnSpPr/>
          <p:nvPr/>
        </p:nvCxnSpPr>
        <p:spPr>
          <a:xfrm>
            <a:off x="4429125" y="2181225"/>
            <a:ext cx="2457450"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92561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Positive psychology</a:t>
            </a:r>
          </a:p>
          <a:p>
            <a:pPr marL="342900" indent="-342900">
              <a:buFont typeface="Arial" panose="020B0604020202020204" pitchFamily="34" charset="0"/>
              <a:buChar char="•"/>
            </a:pPr>
            <a:r>
              <a:rPr lang="en-US" dirty="0"/>
              <a:t>Positive psychology is a branch of psychology that conducts scientific inquiry into the factors that help individuals, communities and </a:t>
            </a:r>
            <a:r>
              <a:rPr lang="en-US" dirty="0" err="1"/>
              <a:t>organisations</a:t>
            </a:r>
            <a:r>
              <a:rPr lang="en-US" dirty="0"/>
              <a:t> thrive by building on their strengths and virtues. </a:t>
            </a:r>
          </a:p>
          <a:p>
            <a:pPr marL="342900" indent="-342900">
              <a:buFont typeface="Arial" panose="020B0604020202020204" pitchFamily="34" charset="0"/>
              <a:buChar char="•"/>
            </a:pPr>
            <a:r>
              <a:rPr lang="en-US" dirty="0"/>
              <a:t>Positive psychology is the study of the conditions and processes that contribute to the flourishing or optimal functioning of people, groups, and institutions.</a:t>
            </a:r>
          </a:p>
          <a:p>
            <a:pPr marL="342900" indent="-342900">
              <a:buFont typeface="Arial" panose="020B0604020202020204" pitchFamily="34" charset="0"/>
              <a:buChar char="•"/>
            </a:pPr>
            <a:r>
              <a:rPr lang="en-US" dirty="0"/>
              <a:t>Positive psychology is the study of topics as diverse as happiness, optimism, hope, flow, meaning, subjective wellbeing and personal growth. </a:t>
            </a:r>
          </a:p>
          <a:p>
            <a:pPr marL="342900" indent="-342900">
              <a:buFont typeface="Arial" panose="020B0604020202020204" pitchFamily="34" charset="0"/>
              <a:buChar char="•"/>
            </a:pPr>
            <a:r>
              <a:rPr lang="en-US" dirty="0"/>
              <a:t>Positive psychology aims to expand psychology from its focus on repairing the negatives in life to also promoting the positives in life.</a:t>
            </a:r>
          </a:p>
          <a:p>
            <a:endParaRPr lang="en-US" dirty="0"/>
          </a:p>
          <a:p>
            <a:r>
              <a:rPr lang="en-US" b="1" dirty="0"/>
              <a:t>		</a:t>
            </a:r>
            <a:r>
              <a:rPr lang="en-US" b="1" dirty="0">
                <a:solidFill>
                  <a:srgbClr val="094183"/>
                </a:solidFill>
              </a:rPr>
              <a:t>	What is optimal human functioning?</a:t>
            </a:r>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13</a:t>
            </a:fld>
            <a:endParaRPr lang="en-AU" noProof="0"/>
          </a:p>
        </p:txBody>
      </p:sp>
      <p:pic>
        <p:nvPicPr>
          <p:cNvPr id="5" name="Picture 4">
            <a:extLst>
              <a:ext uri="{FF2B5EF4-FFF2-40B4-BE49-F238E27FC236}">
                <a16:creationId xmlns:a16="http://schemas.microsoft.com/office/drawing/2014/main" id="{3293BCD3-A760-40AE-9911-2820CE56641D}"/>
              </a:ext>
            </a:extLst>
          </p:cNvPr>
          <p:cNvPicPr>
            <a:picLocks noChangeAspect="1"/>
          </p:cNvPicPr>
          <p:nvPr/>
        </p:nvPicPr>
        <p:blipFill rotWithShape="1">
          <a:blip r:embed="rId2">
            <a:extLst>
              <a:ext uri="{28A0092B-C50C-407E-A947-70E740481C1C}">
                <a14:useLocalDpi xmlns:a14="http://schemas.microsoft.com/office/drawing/2010/main" val="0"/>
              </a:ext>
            </a:extLst>
          </a:blip>
          <a:srcRect l="14160" r="12458"/>
          <a:stretch/>
        </p:blipFill>
        <p:spPr>
          <a:xfrm>
            <a:off x="9481757" y="4780499"/>
            <a:ext cx="2710243" cy="2077501"/>
          </a:xfrm>
          <a:prstGeom prst="rect">
            <a:avLst/>
          </a:prstGeom>
        </p:spPr>
      </p:pic>
    </p:spTree>
    <p:extLst>
      <p:ext uri="{BB962C8B-B14F-4D97-AF65-F5344CB8AC3E}">
        <p14:creationId xmlns:p14="http://schemas.microsoft.com/office/powerpoint/2010/main" val="4023709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7">
                                            <p:txEl>
                                              <p:pRg st="6" end="6"/>
                                            </p:txEl>
                                          </p:spTgt>
                                        </p:tgtEl>
                                        <p:attrNameLst>
                                          <p:attrName>style.visibility</p:attrName>
                                        </p:attrNameLst>
                                      </p:cBhvr>
                                      <p:to>
                                        <p:strVal val="visible"/>
                                      </p:to>
                                    </p:set>
                                    <p:anim calcmode="lin" valueType="num">
                                      <p:cBhvr additive="base">
                                        <p:cTn id="14"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7">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The Cheat Sheet </a:t>
            </a:r>
          </a:p>
          <a:p>
            <a:pPr marL="342900" indent="-342900">
              <a:buFont typeface="Arial" panose="020B0604020202020204" pitchFamily="34" charset="0"/>
              <a:buChar char="•"/>
            </a:pPr>
            <a:r>
              <a:rPr lang="en-US" dirty="0"/>
              <a:t>The good life is best construed as a matrix that includes happiness, occasional sadness, a sense of purpose, playfulness, and psychological flexibility, as well autonomy, mastery, and belonging/connection.</a:t>
            </a:r>
          </a:p>
          <a:p>
            <a:pPr marL="342900" indent="-342900">
              <a:buFont typeface="Arial" panose="020B0604020202020204" pitchFamily="34" charset="0"/>
              <a:buChar char="•"/>
            </a:pPr>
            <a:r>
              <a:rPr lang="en-US" dirty="0"/>
              <a:t>For me it’s not just about learning to be more positive – it’s about using scientifically-informed tools and strategies to make my thinking more flexible, accurate, clear, and expansive. This thinking (I hope) leads to happiness and more healthy </a:t>
            </a:r>
            <a:r>
              <a:rPr lang="en-US" dirty="0" err="1"/>
              <a:t>behaviours</a:t>
            </a:r>
            <a:r>
              <a:rPr lang="en-US" dirty="0"/>
              <a:t>. </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14</a:t>
            </a:fld>
            <a:endParaRPr lang="en-AU" noProof="0"/>
          </a:p>
        </p:txBody>
      </p:sp>
    </p:spTree>
    <p:extLst>
      <p:ext uri="{BB962C8B-B14F-4D97-AF65-F5344CB8AC3E}">
        <p14:creationId xmlns:p14="http://schemas.microsoft.com/office/powerpoint/2010/main" val="41460810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6" y="1532415"/>
            <a:ext cx="5358579" cy="4376944"/>
          </a:xfrm>
        </p:spPr>
        <p:txBody>
          <a:bodyPr/>
          <a:lstStyle/>
          <a:p>
            <a:r>
              <a:rPr lang="en-US" b="1" dirty="0"/>
              <a:t>The wellbeing continuum </a:t>
            </a:r>
          </a:p>
          <a:p>
            <a:pPr marL="342900" indent="-342900">
              <a:buFont typeface="Arial" panose="020B0604020202020204" pitchFamily="34" charset="0"/>
              <a:buChar char="•"/>
            </a:pPr>
            <a:r>
              <a:rPr lang="en-US" dirty="0"/>
              <a:t>Traditional Psychology.</a:t>
            </a:r>
          </a:p>
          <a:p>
            <a:pPr marL="558900" lvl="1" indent="-342900"/>
            <a:r>
              <a:rPr lang="en-US" dirty="0">
                <a:solidFill>
                  <a:srgbClr val="094183"/>
                </a:solidFill>
              </a:rPr>
              <a:t>Aim</a:t>
            </a:r>
            <a:r>
              <a:rPr lang="en-US" dirty="0"/>
              <a:t>: Healing.</a:t>
            </a:r>
          </a:p>
          <a:p>
            <a:pPr marL="558900" lvl="1" indent="-342900"/>
            <a:r>
              <a:rPr lang="en-US" dirty="0">
                <a:solidFill>
                  <a:srgbClr val="094183"/>
                </a:solidFill>
              </a:rPr>
              <a:t>Change</a:t>
            </a:r>
            <a:r>
              <a:rPr lang="en-US" dirty="0"/>
              <a:t>: is created by healing disorder and distress.</a:t>
            </a:r>
          </a:p>
          <a:p>
            <a:pPr marL="342900" indent="-342900">
              <a:buFont typeface="Arial" panose="020B0604020202020204" pitchFamily="34" charset="0"/>
              <a:buChar char="•"/>
            </a:pPr>
            <a:r>
              <a:rPr lang="en-US" dirty="0"/>
              <a:t>Positive psychology.</a:t>
            </a:r>
          </a:p>
          <a:p>
            <a:pPr marL="558900" lvl="1" indent="-342900"/>
            <a:r>
              <a:rPr lang="en-US" dirty="0">
                <a:solidFill>
                  <a:srgbClr val="094183"/>
                </a:solidFill>
              </a:rPr>
              <a:t>Aim</a:t>
            </a:r>
            <a:r>
              <a:rPr lang="en-US" dirty="0"/>
              <a:t>: Flourishing.</a:t>
            </a:r>
          </a:p>
          <a:p>
            <a:pPr marL="558900" lvl="1" indent="-342900"/>
            <a:r>
              <a:rPr lang="en-US" dirty="0">
                <a:solidFill>
                  <a:srgbClr val="094183"/>
                </a:solidFill>
              </a:rPr>
              <a:t>Change</a:t>
            </a:r>
            <a:r>
              <a:rPr lang="en-US" dirty="0"/>
              <a:t>: is created by building on strengths.</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15</a:t>
            </a:fld>
            <a:endParaRPr lang="en-AU" noProof="0"/>
          </a:p>
        </p:txBody>
      </p:sp>
      <p:pic>
        <p:nvPicPr>
          <p:cNvPr id="5" name="Picture 4">
            <a:extLst>
              <a:ext uri="{FF2B5EF4-FFF2-40B4-BE49-F238E27FC236}">
                <a16:creationId xmlns:a16="http://schemas.microsoft.com/office/drawing/2014/main" id="{9CBE571C-ECC6-4DC3-B98D-2AABE09234FB}"/>
              </a:ext>
            </a:extLst>
          </p:cNvPr>
          <p:cNvPicPr>
            <a:picLocks noChangeAspect="1"/>
          </p:cNvPicPr>
          <p:nvPr/>
        </p:nvPicPr>
        <p:blipFill rotWithShape="1">
          <a:blip r:embed="rId2"/>
          <a:srcRect l="19023" t="19787" r="15350" b="7526"/>
          <a:stretch/>
        </p:blipFill>
        <p:spPr>
          <a:xfrm>
            <a:off x="5590095" y="1704195"/>
            <a:ext cx="6454762" cy="4468306"/>
          </a:xfrm>
          <a:prstGeom prst="rect">
            <a:avLst/>
          </a:prstGeom>
        </p:spPr>
      </p:pic>
      <p:pic>
        <p:nvPicPr>
          <p:cNvPr id="3" name="Picture 2">
            <a:extLst>
              <a:ext uri="{FF2B5EF4-FFF2-40B4-BE49-F238E27FC236}">
                <a16:creationId xmlns:a16="http://schemas.microsoft.com/office/drawing/2014/main" id="{6345BA80-5597-4412-B644-3EE9998A3EB3}"/>
              </a:ext>
            </a:extLst>
          </p:cNvPr>
          <p:cNvPicPr>
            <a:picLocks noChangeAspect="1"/>
          </p:cNvPicPr>
          <p:nvPr/>
        </p:nvPicPr>
        <p:blipFill rotWithShape="1">
          <a:blip r:embed="rId3"/>
          <a:srcRect l="6418" t="4330" r="70541" b="15258"/>
          <a:stretch/>
        </p:blipFill>
        <p:spPr>
          <a:xfrm>
            <a:off x="1317337" y="4637988"/>
            <a:ext cx="3082901" cy="2017336"/>
          </a:xfrm>
          <a:prstGeom prst="rect">
            <a:avLst/>
          </a:prstGeom>
        </p:spPr>
      </p:pic>
    </p:spTree>
    <p:extLst>
      <p:ext uri="{BB962C8B-B14F-4D97-AF65-F5344CB8AC3E}">
        <p14:creationId xmlns:p14="http://schemas.microsoft.com/office/powerpoint/2010/main" val="2196051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6" y="1532415"/>
            <a:ext cx="4434753" cy="4376944"/>
          </a:xfrm>
        </p:spPr>
        <p:txBody>
          <a:bodyPr/>
          <a:lstStyle/>
          <a:p>
            <a:r>
              <a:rPr lang="en-US" b="1" dirty="0"/>
              <a:t>What is wellbeing? </a:t>
            </a:r>
          </a:p>
          <a:p>
            <a:pPr marL="342900" indent="-342900">
              <a:buFont typeface="Arial" panose="020B0604020202020204" pitchFamily="34" charset="0"/>
              <a:buChar char="•"/>
            </a:pPr>
            <a:r>
              <a:rPr lang="en-US" dirty="0"/>
              <a:t>Different definitions and theories of wellbeing and flourishing. </a:t>
            </a:r>
          </a:p>
          <a:p>
            <a:pPr marL="342900" indent="-342900">
              <a:buFont typeface="Arial" panose="020B0604020202020204" pitchFamily="34" charset="0"/>
              <a:buChar char="•"/>
            </a:pPr>
            <a:r>
              <a:rPr lang="en-US" dirty="0"/>
              <a:t>SWB = Satisfaction with life + high positive affect + low negative affect</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16</a:t>
            </a:fld>
            <a:endParaRPr lang="en-AU" noProof="0"/>
          </a:p>
        </p:txBody>
      </p:sp>
      <p:pic>
        <p:nvPicPr>
          <p:cNvPr id="5" name="Picture 4">
            <a:extLst>
              <a:ext uri="{FF2B5EF4-FFF2-40B4-BE49-F238E27FC236}">
                <a16:creationId xmlns:a16="http://schemas.microsoft.com/office/drawing/2014/main" id="{31938AD3-714C-4670-A9AC-0CCCFFBD2DF2}"/>
              </a:ext>
            </a:extLst>
          </p:cNvPr>
          <p:cNvPicPr>
            <a:picLocks noChangeAspect="1"/>
          </p:cNvPicPr>
          <p:nvPr/>
        </p:nvPicPr>
        <p:blipFill>
          <a:blip r:embed="rId2"/>
          <a:stretch>
            <a:fillRect/>
          </a:stretch>
        </p:blipFill>
        <p:spPr>
          <a:xfrm>
            <a:off x="6042581" y="1364456"/>
            <a:ext cx="5400231" cy="5149134"/>
          </a:xfrm>
          <a:prstGeom prst="rect">
            <a:avLst/>
          </a:prstGeom>
        </p:spPr>
      </p:pic>
      <p:pic>
        <p:nvPicPr>
          <p:cNvPr id="6" name="Picture 5">
            <a:extLst>
              <a:ext uri="{FF2B5EF4-FFF2-40B4-BE49-F238E27FC236}">
                <a16:creationId xmlns:a16="http://schemas.microsoft.com/office/drawing/2014/main" id="{BB18A10A-FD95-4D67-ABC6-67338ECAB418}"/>
              </a:ext>
            </a:extLst>
          </p:cNvPr>
          <p:cNvPicPr>
            <a:picLocks noChangeAspect="1"/>
          </p:cNvPicPr>
          <p:nvPr/>
        </p:nvPicPr>
        <p:blipFill rotWithShape="1">
          <a:blip r:embed="rId2"/>
          <a:srcRect l="76664" t="20076" r="2568" b="51441"/>
          <a:stretch/>
        </p:blipFill>
        <p:spPr>
          <a:xfrm>
            <a:off x="2327397" y="3615094"/>
            <a:ext cx="2244605" cy="2935254"/>
          </a:xfrm>
          <a:prstGeom prst="rect">
            <a:avLst/>
          </a:prstGeom>
        </p:spPr>
      </p:pic>
      <p:cxnSp>
        <p:nvCxnSpPr>
          <p:cNvPr id="8" name="Elbow Connector 2">
            <a:extLst>
              <a:ext uri="{FF2B5EF4-FFF2-40B4-BE49-F238E27FC236}">
                <a16:creationId xmlns:a16="http://schemas.microsoft.com/office/drawing/2014/main" id="{D12BC51F-CDA3-4A19-A64F-D25B0E4ADEC7}"/>
              </a:ext>
            </a:extLst>
          </p:cNvPr>
          <p:cNvCxnSpPr>
            <a:cxnSpLocks/>
          </p:cNvCxnSpPr>
          <p:nvPr/>
        </p:nvCxnSpPr>
        <p:spPr>
          <a:xfrm rot="10800000" flipV="1">
            <a:off x="4572003" y="3855562"/>
            <a:ext cx="6174554" cy="2303785"/>
          </a:xfrm>
          <a:prstGeom prst="bentConnector3">
            <a:avLst>
              <a:gd name="adj1" fmla="val 229"/>
            </a:avLst>
          </a:prstGeom>
          <a:ln w="38100">
            <a:solidFill>
              <a:srgbClr val="094183"/>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119724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a:extLst>
              <a:ext uri="{FF2B5EF4-FFF2-40B4-BE49-F238E27FC236}">
                <a16:creationId xmlns:a16="http://schemas.microsoft.com/office/drawing/2014/main" id="{153B8371-165B-4319-92DE-0DEE7ED39B69}"/>
              </a:ext>
            </a:extLst>
          </p:cNvPr>
          <p:cNvPicPr>
            <a:picLocks noGrp="1" noChangeAspect="1"/>
          </p:cNvPicPr>
          <p:nvPr>
            <p:ph type="pic" sz="quarter" idx="13"/>
          </p:nvPr>
        </p:nvPicPr>
        <p:blipFill>
          <a:blip r:embed="rId2"/>
          <a:srcRect t="7626" b="7626"/>
          <a:stretch>
            <a:fillRect/>
          </a:stretch>
        </p:blipFill>
        <p:spPr>
          <a:prstGeom prst="rect">
            <a:avLst/>
          </a:prstGeo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Fun stuff</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150481366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Ways to wellbeing</a:t>
            </a:r>
          </a:p>
          <a:p>
            <a:pPr marL="342900" indent="-342900">
              <a:buFont typeface="Arial" panose="020B0604020202020204" pitchFamily="34" charset="0"/>
              <a:buChar char="•"/>
            </a:pPr>
            <a:r>
              <a:rPr lang="en-US" dirty="0">
                <a:solidFill>
                  <a:srgbClr val="094183"/>
                </a:solidFill>
              </a:rPr>
              <a:t>Step 1</a:t>
            </a:r>
            <a:r>
              <a:rPr lang="en-US" dirty="0"/>
              <a:t>: Pair up with a partner, get a pen ready, as well as a blank A4 page… </a:t>
            </a:r>
          </a:p>
          <a:p>
            <a:pPr marL="342900" indent="-342900">
              <a:buFont typeface="Arial" panose="020B0604020202020204" pitchFamily="34" charset="0"/>
              <a:buChar char="•"/>
            </a:pPr>
            <a:r>
              <a:rPr lang="en-US" dirty="0">
                <a:solidFill>
                  <a:srgbClr val="094183"/>
                </a:solidFill>
              </a:rPr>
              <a:t>Step 2</a:t>
            </a:r>
            <a:r>
              <a:rPr lang="en-US" dirty="0"/>
              <a:t>: Raise a hand in the air when you're ready… </a:t>
            </a:r>
          </a:p>
          <a:p>
            <a:pPr marL="342900" indent="-342900">
              <a:buFont typeface="Arial" panose="020B0604020202020204" pitchFamily="34" charset="0"/>
              <a:buChar char="•"/>
            </a:pPr>
            <a:r>
              <a:rPr lang="en-US" dirty="0">
                <a:solidFill>
                  <a:srgbClr val="094183"/>
                </a:solidFill>
              </a:rPr>
              <a:t>Step 3</a:t>
            </a:r>
            <a:r>
              <a:rPr lang="en-US" dirty="0"/>
              <a:t>: Without looking down at your blank page, and ONLY looking at your partner’s face, you have 1 minute to draw a portrait of your partner, starting on the bell! </a:t>
            </a:r>
          </a:p>
          <a:p>
            <a:pPr marL="342900" indent="-342900">
              <a:buFont typeface="Arial" panose="020B0604020202020204" pitchFamily="34" charset="0"/>
              <a:buChar char="•"/>
            </a:pPr>
            <a:r>
              <a:rPr lang="en-US" dirty="0">
                <a:solidFill>
                  <a:srgbClr val="094183"/>
                </a:solidFill>
              </a:rPr>
              <a:t>Step 4</a:t>
            </a:r>
            <a:r>
              <a:rPr lang="en-US" dirty="0"/>
              <a:t>: Sign your name, date it, and swap pictures with your partner…</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18</a:t>
            </a:fld>
            <a:endParaRPr lang="en-AU" noProof="0"/>
          </a:p>
        </p:txBody>
      </p:sp>
    </p:spTree>
    <p:extLst>
      <p:ext uri="{BB962C8B-B14F-4D97-AF65-F5344CB8AC3E}">
        <p14:creationId xmlns:p14="http://schemas.microsoft.com/office/powerpoint/2010/main" val="159151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3" end="3"/>
                                            </p:txEl>
                                          </p:spTgt>
                                        </p:tgtEl>
                                        <p:attrNameLst>
                                          <p:attrName>style.visibility</p:attrName>
                                        </p:attrNameLst>
                                      </p:cBhvr>
                                      <p:to>
                                        <p:strVal val="visible"/>
                                      </p:to>
                                    </p:set>
                                    <p:anim calcmode="lin" valueType="num">
                                      <p:cBhvr additive="base">
                                        <p:cTn id="7"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7">
                                            <p:txEl>
                                              <p:pRg st="4" end="4"/>
                                            </p:txEl>
                                          </p:spTgt>
                                        </p:tgtEl>
                                        <p:attrNameLst>
                                          <p:attrName>style.visibility</p:attrName>
                                        </p:attrNameLst>
                                      </p:cBhvr>
                                      <p:to>
                                        <p:strVal val="visible"/>
                                      </p:to>
                                    </p:set>
                                    <p:animEffect transition="in" filter="fade">
                                      <p:cBhvr>
                                        <p:cTn id="13" dur="1000"/>
                                        <p:tgtEl>
                                          <p:spTgt spid="7">
                                            <p:txEl>
                                              <p:pRg st="4" end="4"/>
                                            </p:txEl>
                                          </p:spTgt>
                                        </p:tgtEl>
                                      </p:cBhvr>
                                    </p:animEffect>
                                    <p:anim calcmode="lin" valueType="num">
                                      <p:cBhvr>
                                        <p:cTn id="14"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15"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Ways to wellbeing</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19</a:t>
            </a:fld>
            <a:endParaRPr lang="en-AU" noProof="0"/>
          </a:p>
        </p:txBody>
      </p:sp>
      <p:pic>
        <p:nvPicPr>
          <p:cNvPr id="5" name="Picture 2" descr="http://swindonmind.org/wp-content/uploads/2015/01/WB-CYMKMed.png">
            <a:extLst>
              <a:ext uri="{FF2B5EF4-FFF2-40B4-BE49-F238E27FC236}">
                <a16:creationId xmlns:a16="http://schemas.microsoft.com/office/drawing/2014/main" id="{A1A28692-482F-4200-A0DD-E00EDEAE34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7982" y="2160545"/>
            <a:ext cx="10285155" cy="41945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808161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1">
            <a:extLst>
              <a:ext uri="{FF2B5EF4-FFF2-40B4-BE49-F238E27FC236}">
                <a16:creationId xmlns:a16="http://schemas.microsoft.com/office/drawing/2014/main" id="{41078A70-E002-4C7D-B9DA-5BB7EDF6D38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902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1383124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Connect, be active, take notice, keep learning, give</a:t>
            </a:r>
          </a:p>
          <a:p>
            <a:pPr marL="342900" indent="-342900">
              <a:buFont typeface="Arial" panose="020B0604020202020204" pitchFamily="34" charset="0"/>
              <a:buChar char="•"/>
            </a:pPr>
            <a:r>
              <a:rPr lang="en-US" dirty="0">
                <a:solidFill>
                  <a:srgbClr val="094183"/>
                </a:solidFill>
              </a:rPr>
              <a:t>Connect</a:t>
            </a:r>
            <a:r>
              <a:rPr lang="en-US" dirty="0"/>
              <a:t> – Make connections with friends, family, colleagues and </a:t>
            </a:r>
            <a:r>
              <a:rPr lang="en-US" dirty="0" err="1"/>
              <a:t>neighbours</a:t>
            </a:r>
            <a:r>
              <a:rPr lang="en-US" dirty="0"/>
              <a:t>. When you build these connections they help enrich your life with new experiences and opportunities. </a:t>
            </a:r>
          </a:p>
          <a:p>
            <a:pPr marL="342900" indent="-342900">
              <a:buFont typeface="Arial" panose="020B0604020202020204" pitchFamily="34" charset="0"/>
              <a:buChar char="•"/>
            </a:pPr>
            <a:r>
              <a:rPr lang="en-US" dirty="0">
                <a:solidFill>
                  <a:srgbClr val="094183"/>
                </a:solidFill>
              </a:rPr>
              <a:t>Be Active </a:t>
            </a:r>
            <a:r>
              <a:rPr lang="en-US" dirty="0"/>
              <a:t>– Get moving. Walk, skip, run, dance – move your muscles. Exercise not only makes you feel good, it keeps you healthy. Pick a physical activity that you enjoy. </a:t>
            </a:r>
          </a:p>
          <a:p>
            <a:pPr marL="342900" indent="-342900">
              <a:buFont typeface="Arial" panose="020B0604020202020204" pitchFamily="34" charset="0"/>
              <a:buChar char="•"/>
            </a:pPr>
            <a:r>
              <a:rPr lang="en-US" dirty="0">
                <a:solidFill>
                  <a:srgbClr val="094183"/>
                </a:solidFill>
              </a:rPr>
              <a:t>Take Notice </a:t>
            </a:r>
            <a:r>
              <a:rPr lang="en-US" dirty="0"/>
              <a:t>– Be mindful. Be curious. Like a child, see the wonder and beauty of the world. Notice the things around you – the weather, the landscape, the mood and feelings of the people around you. In noticing you learn to appreciate the things that matter.</a:t>
            </a:r>
          </a:p>
          <a:p>
            <a:pPr marL="342900" indent="-342900">
              <a:buFont typeface="Arial" panose="020B0604020202020204" pitchFamily="34" charset="0"/>
              <a:buChar char="•"/>
            </a:pPr>
            <a:r>
              <a:rPr lang="en-US" dirty="0">
                <a:solidFill>
                  <a:srgbClr val="094183"/>
                </a:solidFill>
              </a:rPr>
              <a:t>Keep Learning </a:t>
            </a:r>
            <a:r>
              <a:rPr lang="en-US" dirty="0"/>
              <a:t>– We never stop learning. Keep trying something new – a new course you’ve been wanting to do or a more challenging task at work. Challenges keep us on our toes and increase our confidence and excitement in our day.</a:t>
            </a:r>
          </a:p>
          <a:p>
            <a:pPr marL="342900" indent="-342900">
              <a:buFont typeface="Arial" panose="020B0604020202020204" pitchFamily="34" charset="0"/>
              <a:buChar char="•"/>
            </a:pPr>
            <a:r>
              <a:rPr lang="en-US" dirty="0">
                <a:solidFill>
                  <a:srgbClr val="094183"/>
                </a:solidFill>
              </a:rPr>
              <a:t>Give</a:t>
            </a:r>
            <a:r>
              <a:rPr lang="en-US" dirty="0"/>
              <a:t> – Be generous with your time, your knowledge and your talents, giving to friends, family and even strangers. Be thankful, smile at people, and volunteer. Sharing to a wider audience gives you a greater reward than just doing things for yourself. </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20</a:t>
            </a:fld>
            <a:endParaRPr lang="en-AU" noProof="0"/>
          </a:p>
        </p:txBody>
      </p:sp>
    </p:spTree>
    <p:extLst>
      <p:ext uri="{BB962C8B-B14F-4D97-AF65-F5344CB8AC3E}">
        <p14:creationId xmlns:p14="http://schemas.microsoft.com/office/powerpoint/2010/main" val="301002294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21</a:t>
            </a:fld>
            <a:endParaRPr lang="en-AU" noProof="0"/>
          </a:p>
        </p:txBody>
      </p:sp>
      <p:pic>
        <p:nvPicPr>
          <p:cNvPr id="8" name="Picture 7">
            <a:extLst>
              <a:ext uri="{FF2B5EF4-FFF2-40B4-BE49-F238E27FC236}">
                <a16:creationId xmlns:a16="http://schemas.microsoft.com/office/drawing/2014/main" id="{0C5DC5E9-2E8A-4C22-AA3C-703204259C1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76662" y="1451253"/>
            <a:ext cx="5000206" cy="5000206"/>
          </a:xfrm>
          <a:prstGeom prst="rect">
            <a:avLst/>
          </a:prstGeom>
        </p:spPr>
      </p:pic>
    </p:spTree>
    <p:extLst>
      <p:ext uri="{BB962C8B-B14F-4D97-AF65-F5344CB8AC3E}">
        <p14:creationId xmlns:p14="http://schemas.microsoft.com/office/powerpoint/2010/main" val="20936597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Is happiness within your control? </a:t>
            </a:r>
          </a:p>
          <a:p>
            <a:pPr marL="342900" indent="-342900">
              <a:buFont typeface="Arial" panose="020B0604020202020204" pitchFamily="34" charset="0"/>
              <a:buChar char="•"/>
            </a:pPr>
            <a:r>
              <a:rPr lang="en-US" dirty="0"/>
              <a:t>Yes, genetics play a big role, but turns out our external circumstances don’t necessarily have to have a big hold on our wellbeing. </a:t>
            </a:r>
          </a:p>
          <a:p>
            <a:pPr marL="342900" indent="-342900">
              <a:buFont typeface="Arial" panose="020B0604020202020204" pitchFamily="34" charset="0"/>
              <a:buChar char="•"/>
            </a:pPr>
            <a:r>
              <a:rPr lang="en-US" dirty="0"/>
              <a:t>Wellbeing is a CHOICE: daily practices in life have a big impact on wellbeing.</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22</a:t>
            </a:fld>
            <a:endParaRPr lang="en-AU" noProof="0"/>
          </a:p>
        </p:txBody>
      </p:sp>
      <p:pic>
        <p:nvPicPr>
          <p:cNvPr id="5" name="Content Placeholder 4" descr="Haooiness-Pie-Chart.jpg">
            <a:extLst>
              <a:ext uri="{FF2B5EF4-FFF2-40B4-BE49-F238E27FC236}">
                <a16:creationId xmlns:a16="http://schemas.microsoft.com/office/drawing/2014/main" id="{93B5E50F-30B1-4185-B70E-20AEF2EF88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53805" y="3281165"/>
            <a:ext cx="6124207" cy="3492951"/>
          </a:xfrm>
          <a:prstGeom prst="rect">
            <a:avLst/>
          </a:prstGeom>
        </p:spPr>
      </p:pic>
    </p:spTree>
    <p:extLst>
      <p:ext uri="{BB962C8B-B14F-4D97-AF65-F5344CB8AC3E}">
        <p14:creationId xmlns:p14="http://schemas.microsoft.com/office/powerpoint/2010/main" val="203835072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Why become happier? </a:t>
            </a:r>
          </a:p>
          <a:p>
            <a:pPr marL="342900" indent="-342900">
              <a:buFont typeface="Arial" panose="020B0604020202020204" pitchFamily="34" charset="0"/>
              <a:buChar char="•"/>
            </a:pPr>
            <a:r>
              <a:rPr lang="en-US" dirty="0"/>
              <a:t>Bunch of reasons – longevity is one of them:</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23</a:t>
            </a:fld>
            <a:endParaRPr lang="en-AU" noProof="0"/>
          </a:p>
        </p:txBody>
      </p:sp>
      <p:pic>
        <p:nvPicPr>
          <p:cNvPr id="6" name="Picture 5">
            <a:extLst>
              <a:ext uri="{FF2B5EF4-FFF2-40B4-BE49-F238E27FC236}">
                <a16:creationId xmlns:a16="http://schemas.microsoft.com/office/drawing/2014/main" id="{A5D1B4EB-5F6A-40C8-A456-3DFFF317D9AB}"/>
              </a:ext>
            </a:extLst>
          </p:cNvPr>
          <p:cNvPicPr>
            <a:picLocks noChangeAspect="1"/>
          </p:cNvPicPr>
          <p:nvPr/>
        </p:nvPicPr>
        <p:blipFill>
          <a:blip r:embed="rId2"/>
          <a:stretch>
            <a:fillRect/>
          </a:stretch>
        </p:blipFill>
        <p:spPr>
          <a:xfrm>
            <a:off x="2846895" y="2352605"/>
            <a:ext cx="7396703" cy="4505395"/>
          </a:xfrm>
          <a:prstGeom prst="rect">
            <a:avLst/>
          </a:prstGeom>
        </p:spPr>
      </p:pic>
    </p:spTree>
    <p:extLst>
      <p:ext uri="{BB962C8B-B14F-4D97-AF65-F5344CB8AC3E}">
        <p14:creationId xmlns:p14="http://schemas.microsoft.com/office/powerpoint/2010/main" val="292414866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E9017645-8AF3-46DD-899E-45495BCA2754}"/>
              </a:ext>
            </a:extLst>
          </p:cNvPr>
          <p:cNvPicPr>
            <a:picLocks noGrp="1" noChangeAspect="1"/>
          </p:cNvPicPr>
          <p:nvPr>
            <p:ph type="pic" sz="quarter" idx="13"/>
          </p:nvPr>
        </p:nvPicPr>
        <p:blipFill>
          <a:blip r:embed="rId2"/>
          <a:srcRect t="7348" b="7348"/>
          <a:stretch>
            <a:fillRect/>
          </a:stretch>
        </p:blipFill>
        <p:spPr>
          <a:prstGeom prst="rect">
            <a:avLst/>
          </a:prstGeo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Fun stuff</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29567996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Importance Of Communication</a:t>
            </a:r>
          </a:p>
          <a:p>
            <a:pPr marL="342900" indent="-342900">
              <a:buFont typeface="Arial" panose="020B0604020202020204" pitchFamily="34" charset="0"/>
              <a:buChar char="•"/>
            </a:pPr>
            <a:r>
              <a:rPr lang="en-US" dirty="0"/>
              <a:t>Four ways of responding, and “active constructive responding” has been shown to build solid, strong and lasting relationships the best:</a:t>
            </a:r>
          </a:p>
          <a:p>
            <a:pPr marL="558900" lvl="1" indent="-342900"/>
            <a:r>
              <a:rPr lang="en-US" sz="1800" dirty="0">
                <a:solidFill>
                  <a:srgbClr val="094183"/>
                </a:solidFill>
              </a:rPr>
              <a:t>Active Constructive Response </a:t>
            </a:r>
            <a:r>
              <a:rPr lang="en-US" sz="1800" dirty="0"/>
              <a:t>involves expressing enthusiastic positive support = “That’s really great. Your wife will be pretty proud of you. I know how important that promotion was to you. We should go out and celebrate”. During such communication the person is maintaining eye contact and displaying positive emotion, such as laughing or smiling. </a:t>
            </a:r>
          </a:p>
          <a:p>
            <a:pPr marL="558900" lvl="1" indent="-342900"/>
            <a:r>
              <a:rPr lang="en-US" sz="1800" dirty="0">
                <a:solidFill>
                  <a:srgbClr val="094183"/>
                </a:solidFill>
              </a:rPr>
              <a:t>Active Destructive Response </a:t>
            </a:r>
            <a:r>
              <a:rPr lang="en-US" sz="1800" dirty="0"/>
              <a:t>involves expressing a derogatory or critical response = “That sounds like a lot of responsibility to take on. There will probably be more stress involved in the new position and potentially longer hours at the office”. The person is displaying negative emotions, such as frowning or anxiety. </a:t>
            </a:r>
          </a:p>
          <a:p>
            <a:pPr marL="558900" lvl="1" indent="-342900"/>
            <a:r>
              <a:rPr lang="en-US" sz="1800" dirty="0">
                <a:solidFill>
                  <a:srgbClr val="094183"/>
                </a:solidFill>
              </a:rPr>
              <a:t>Passive Constructive Response </a:t>
            </a:r>
            <a:r>
              <a:rPr lang="en-US" sz="1800" dirty="0"/>
              <a:t>involves showing benign disinterest = “That’s good news”. The person is displaying little nonverbal communication. </a:t>
            </a:r>
          </a:p>
          <a:p>
            <a:pPr marL="558900" lvl="1" indent="-342900"/>
            <a:r>
              <a:rPr lang="en-US" sz="1800" dirty="0">
                <a:solidFill>
                  <a:srgbClr val="094183"/>
                </a:solidFill>
              </a:rPr>
              <a:t>Passive Destructive Response </a:t>
            </a:r>
            <a:r>
              <a:rPr lang="en-US" sz="1800" dirty="0"/>
              <a:t>involves distancing or failing to respond = “What are we doing Friday afternoon?” The person does not acknowledge the good news, little eye contact, and may be turning away or leaving the room. </a:t>
            </a:r>
          </a:p>
          <a:p>
            <a:pPr marL="342900" indent="-342900">
              <a:buFont typeface="Arial" panose="020B0604020202020204" pitchFamily="34" charset="0"/>
              <a:buChar char="•"/>
            </a:pPr>
            <a:r>
              <a:rPr lang="en-US" dirty="0"/>
              <a:t>Using active constructive responding is a good way to convey understanding, validation and caring, and to increase the wellbeing of your existing friends, as well as to make new friends.</a:t>
            </a:r>
          </a:p>
          <a:p>
            <a:pPr marL="342900" indent="-342900">
              <a:buFont typeface="Arial" panose="020B0604020202020204" pitchFamily="34" charset="0"/>
              <a:buChar char="•"/>
            </a:pPr>
            <a:endParaRPr lang="en-US" dirty="0"/>
          </a:p>
          <a:p>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25</a:t>
            </a:fld>
            <a:endParaRPr lang="en-AU" noProof="0"/>
          </a:p>
        </p:txBody>
      </p:sp>
    </p:spTree>
    <p:extLst>
      <p:ext uri="{BB962C8B-B14F-4D97-AF65-F5344CB8AC3E}">
        <p14:creationId xmlns:p14="http://schemas.microsoft.com/office/powerpoint/2010/main" val="395072096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Discomfort</a:t>
            </a:r>
          </a:p>
          <a:p>
            <a:pPr marL="342900" indent="-342900">
              <a:buFont typeface="Arial" panose="020B0604020202020204" pitchFamily="34" charset="0"/>
              <a:buChar char="•"/>
            </a:pPr>
            <a:r>
              <a:rPr lang="en-US" dirty="0"/>
              <a:t>Embrace negative emotions – they are functional. </a:t>
            </a:r>
          </a:p>
          <a:p>
            <a:pPr marL="342900" indent="-342900">
              <a:buFont typeface="Arial" panose="020B0604020202020204" pitchFamily="34" charset="0"/>
              <a:buChar char="•"/>
            </a:pPr>
            <a:r>
              <a:rPr lang="en-US" dirty="0"/>
              <a:t>Embrace discomfort – chances are the best days of your life to date included an element of discomfort.</a:t>
            </a:r>
          </a:p>
          <a:p>
            <a:pPr marL="342900" indent="-342900">
              <a:buFont typeface="Arial" panose="020B0604020202020204" pitchFamily="34" charset="0"/>
              <a:buChar char="•"/>
            </a:pPr>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26</a:t>
            </a:fld>
            <a:endParaRPr lang="en-AU" noProof="0"/>
          </a:p>
        </p:txBody>
      </p:sp>
      <p:pic>
        <p:nvPicPr>
          <p:cNvPr id="5" name="Picture 4">
            <a:extLst>
              <a:ext uri="{FF2B5EF4-FFF2-40B4-BE49-F238E27FC236}">
                <a16:creationId xmlns:a16="http://schemas.microsoft.com/office/drawing/2014/main" id="{CB265252-2D04-4A1D-8C07-0CD85EA4D526}"/>
              </a:ext>
            </a:extLst>
          </p:cNvPr>
          <p:cNvPicPr>
            <a:picLocks noChangeAspect="1"/>
          </p:cNvPicPr>
          <p:nvPr/>
        </p:nvPicPr>
        <p:blipFill>
          <a:blip r:embed="rId2"/>
          <a:stretch>
            <a:fillRect/>
          </a:stretch>
        </p:blipFill>
        <p:spPr>
          <a:xfrm>
            <a:off x="2945106" y="3061499"/>
            <a:ext cx="6217922" cy="3476127"/>
          </a:xfrm>
          <a:prstGeom prst="rect">
            <a:avLst/>
          </a:prstGeom>
        </p:spPr>
      </p:pic>
    </p:spTree>
    <p:extLst>
      <p:ext uri="{BB962C8B-B14F-4D97-AF65-F5344CB8AC3E}">
        <p14:creationId xmlns:p14="http://schemas.microsoft.com/office/powerpoint/2010/main" val="109681744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34D8B9C1-3B2A-4A85-9A09-6AB8ED1A7A8A}"/>
              </a:ext>
            </a:extLst>
          </p:cNvPr>
          <p:cNvPicPr>
            <a:picLocks noGrp="1" noChangeAspect="1"/>
          </p:cNvPicPr>
          <p:nvPr>
            <p:ph type="pic" sz="quarter" idx="13"/>
          </p:nvPr>
        </p:nvPicPr>
        <p:blipFill rotWithShape="1">
          <a:blip r:embed="rId2" cstate="screen">
            <a:extLst>
              <a:ext uri="{28A0092B-C50C-407E-A947-70E740481C1C}">
                <a14:useLocalDpi xmlns:a14="http://schemas.microsoft.com/office/drawing/2010/main"/>
              </a:ext>
            </a:extLst>
          </a:blip>
          <a:srcRect/>
          <a:stretch/>
        </p:blipFill>
        <p:spPr>
          <a:xfrm>
            <a:off x="1" y="1"/>
            <a:ext cx="6538648" cy="6857998"/>
          </a:xfrm>
        </p:spPr>
      </p:pic>
      <p:sp>
        <p:nvSpPr>
          <p:cNvPr id="2" name="Slide Number Placeholder 1">
            <a:extLst>
              <a:ext uri="{FF2B5EF4-FFF2-40B4-BE49-F238E27FC236}">
                <a16:creationId xmlns:a16="http://schemas.microsoft.com/office/drawing/2014/main" id="{A672E1A9-8EF1-479C-921A-CDFDEDA1E79E}"/>
              </a:ext>
            </a:extLst>
          </p:cNvPr>
          <p:cNvSpPr>
            <a:spLocks noGrp="1"/>
          </p:cNvSpPr>
          <p:nvPr>
            <p:ph type="sldNum" sz="quarter" idx="12"/>
          </p:nvPr>
        </p:nvSpPr>
        <p:spPr/>
        <p:txBody>
          <a:bodyPr/>
          <a:lstStyle/>
          <a:p>
            <a:fld id="{DC22DD25-61AE-413C-B4D2-EF2365C9B2E1}" type="slidenum">
              <a:rPr lang="en-AU" noProof="0" smtClean="0"/>
              <a:pPr/>
              <a:t>27</a:t>
            </a:fld>
            <a:endParaRPr lang="en-AU" noProof="0"/>
          </a:p>
        </p:txBody>
      </p:sp>
      <p:sp>
        <p:nvSpPr>
          <p:cNvPr id="16" name="Text Placeholder 15">
            <a:extLst>
              <a:ext uri="{FF2B5EF4-FFF2-40B4-BE49-F238E27FC236}">
                <a16:creationId xmlns:a16="http://schemas.microsoft.com/office/drawing/2014/main" id="{99DCCF0F-ED0C-4327-A22D-88B86F487A58}"/>
              </a:ext>
            </a:extLst>
          </p:cNvPr>
          <p:cNvSpPr>
            <a:spLocks noGrp="1"/>
          </p:cNvSpPr>
          <p:nvPr>
            <p:ph type="body" sz="quarter" idx="14"/>
          </p:nvPr>
        </p:nvSpPr>
        <p:spPr/>
        <p:txBody>
          <a:bodyPr/>
          <a:lstStyle/>
          <a:p>
            <a:endParaRPr lang="en-AU"/>
          </a:p>
        </p:txBody>
      </p:sp>
      <p:sp>
        <p:nvSpPr>
          <p:cNvPr id="4" name="Subtitle 3">
            <a:extLst>
              <a:ext uri="{FF2B5EF4-FFF2-40B4-BE49-F238E27FC236}">
                <a16:creationId xmlns:a16="http://schemas.microsoft.com/office/drawing/2014/main" id="{69C51D9E-F792-4069-A1B7-56FDA6317FEE}"/>
              </a:ext>
            </a:extLst>
          </p:cNvPr>
          <p:cNvSpPr>
            <a:spLocks noGrp="1"/>
          </p:cNvSpPr>
          <p:nvPr>
            <p:ph type="subTitle" idx="1"/>
          </p:nvPr>
        </p:nvSpPr>
        <p:spPr/>
        <p:txBody>
          <a:bodyPr/>
          <a:lstStyle/>
          <a:p>
            <a:r>
              <a:rPr lang="en-AU" dirty="0"/>
              <a:t>Wrapping up now… </a:t>
            </a:r>
          </a:p>
        </p:txBody>
      </p:sp>
      <p:sp>
        <p:nvSpPr>
          <p:cNvPr id="17" name="Text Placeholder 16">
            <a:extLst>
              <a:ext uri="{FF2B5EF4-FFF2-40B4-BE49-F238E27FC236}">
                <a16:creationId xmlns:a16="http://schemas.microsoft.com/office/drawing/2014/main" id="{497901DB-6555-4FB6-9EA0-ACCE56BFB59B}"/>
              </a:ext>
            </a:extLst>
          </p:cNvPr>
          <p:cNvSpPr>
            <a:spLocks noGrp="1"/>
          </p:cNvSpPr>
          <p:nvPr>
            <p:ph type="body" sz="quarter" idx="16"/>
          </p:nvPr>
        </p:nvSpPr>
        <p:spPr/>
        <p:txBody>
          <a:bodyPr/>
          <a:lstStyle/>
          <a:p>
            <a:endParaRPr lang="en-AU"/>
          </a:p>
        </p:txBody>
      </p:sp>
    </p:spTree>
    <p:extLst>
      <p:ext uri="{BB962C8B-B14F-4D97-AF65-F5344CB8AC3E}">
        <p14:creationId xmlns:p14="http://schemas.microsoft.com/office/powerpoint/2010/main" val="314296719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b="1" dirty="0"/>
              <a:t>Peak-end theory </a:t>
            </a:r>
          </a:p>
          <a:p>
            <a:pPr marL="342900" indent="-342900">
              <a:buFont typeface="Arial" panose="020B0604020202020204" pitchFamily="34" charset="0"/>
              <a:buChar char="•"/>
            </a:pPr>
            <a:r>
              <a:rPr lang="en-US" dirty="0"/>
              <a:t>Peak-end theory states that people’s judgments of their overall experience (like of this 60 minute talk) is greatly influenced by the peak of their experience, and how it ends. </a:t>
            </a:r>
          </a:p>
          <a:p>
            <a:pPr marL="342900" indent="-342900">
              <a:buFont typeface="Arial" panose="020B0604020202020204" pitchFamily="34" charset="0"/>
              <a:buChar char="•"/>
            </a:pPr>
            <a:r>
              <a:rPr lang="en-US" dirty="0"/>
              <a:t>It has to do with our memory of experiences…</a:t>
            </a:r>
          </a:p>
          <a:p>
            <a:pPr marL="342900" indent="-342900">
              <a:buFont typeface="Arial" panose="020B0604020202020204" pitchFamily="34" charset="0"/>
              <a:buChar char="•"/>
            </a:pPr>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28</a:t>
            </a:fld>
            <a:endParaRPr lang="en-AU" noProof="0"/>
          </a:p>
        </p:txBody>
      </p:sp>
      <p:pic>
        <p:nvPicPr>
          <p:cNvPr id="6" name="Picture 2">
            <a:extLst>
              <a:ext uri="{FF2B5EF4-FFF2-40B4-BE49-F238E27FC236}">
                <a16:creationId xmlns:a16="http://schemas.microsoft.com/office/drawing/2014/main" id="{BD3A5BC4-F774-4261-BF62-6DC78D8F0C5E}"/>
              </a:ext>
            </a:extLst>
          </p:cNvPr>
          <p:cNvPicPr>
            <a:picLocks noChangeAspect="1" noChangeArrowheads="1"/>
          </p:cNvPicPr>
          <p:nvPr/>
        </p:nvPicPr>
        <p:blipFill rotWithShape="1">
          <a:blip r:embed="rId2" cstate="print"/>
          <a:srcRect t="32517" r="26906" b="29282"/>
          <a:stretch/>
        </p:blipFill>
        <p:spPr bwMode="auto">
          <a:xfrm>
            <a:off x="2261727" y="3255304"/>
            <a:ext cx="7517666" cy="2785626"/>
          </a:xfrm>
          <a:prstGeom prst="rect">
            <a:avLst/>
          </a:prstGeom>
          <a:noFill/>
          <a:ln w="9525">
            <a:noFill/>
            <a:miter lim="800000"/>
            <a:headEnd/>
            <a:tailEnd/>
          </a:ln>
        </p:spPr>
      </p:pic>
    </p:spTree>
    <p:extLst>
      <p:ext uri="{BB962C8B-B14F-4D97-AF65-F5344CB8AC3E}">
        <p14:creationId xmlns:p14="http://schemas.microsoft.com/office/powerpoint/2010/main" val="403229893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070F874-2685-411E-B532-12B17F62F8B4}"/>
              </a:ext>
            </a:extLst>
          </p:cNvPr>
          <p:cNvSpPr>
            <a:spLocks noGrp="1"/>
          </p:cNvSpPr>
          <p:nvPr>
            <p:ph type="sldNum" sz="quarter" idx="12"/>
          </p:nvPr>
        </p:nvSpPr>
        <p:spPr/>
        <p:txBody>
          <a:bodyPr/>
          <a:lstStyle/>
          <a:p>
            <a:fld id="{DC22DD25-61AE-413C-B4D2-EF2365C9B2E1}" type="slidenum">
              <a:rPr lang="en-AU" noProof="0" smtClean="0"/>
              <a:pPr/>
              <a:t>29</a:t>
            </a:fld>
            <a:endParaRPr lang="en-AU" noProof="0"/>
          </a:p>
        </p:txBody>
      </p:sp>
      <p:sp>
        <p:nvSpPr>
          <p:cNvPr id="2" name="Subtitle 1">
            <a:extLst>
              <a:ext uri="{FF2B5EF4-FFF2-40B4-BE49-F238E27FC236}">
                <a16:creationId xmlns:a16="http://schemas.microsoft.com/office/drawing/2014/main" id="{41143477-1525-4192-9B86-60F349B18808}"/>
              </a:ext>
            </a:extLst>
          </p:cNvPr>
          <p:cNvSpPr>
            <a:spLocks noGrp="1"/>
          </p:cNvSpPr>
          <p:nvPr>
            <p:ph type="subTitle" idx="1"/>
          </p:nvPr>
        </p:nvSpPr>
        <p:spPr/>
        <p:txBody>
          <a:bodyPr/>
          <a:lstStyle/>
          <a:p>
            <a:r>
              <a:rPr lang="en-AU" dirty="0"/>
              <a:t>A wellbeing overview…</a:t>
            </a:r>
          </a:p>
        </p:txBody>
      </p:sp>
      <p:sp>
        <p:nvSpPr>
          <p:cNvPr id="4" name="Text Placeholder 3">
            <a:extLst>
              <a:ext uri="{FF2B5EF4-FFF2-40B4-BE49-F238E27FC236}">
                <a16:creationId xmlns:a16="http://schemas.microsoft.com/office/drawing/2014/main" id="{4A9B3191-3D3F-4AA9-8C3B-2F00413512B7}"/>
              </a:ext>
            </a:extLst>
          </p:cNvPr>
          <p:cNvSpPr>
            <a:spLocks noGrp="1"/>
          </p:cNvSpPr>
          <p:nvPr>
            <p:ph type="body" sz="quarter" idx="16"/>
          </p:nvPr>
        </p:nvSpPr>
        <p:spPr/>
        <p:txBody>
          <a:bodyPr/>
          <a:lstStyle/>
          <a:p>
            <a:r>
              <a:rPr lang="en-AU"/>
              <a:t>Identifier first line</a:t>
            </a:r>
          </a:p>
          <a:p>
            <a:pPr lvl="1"/>
            <a:r>
              <a:rPr lang="en-AU"/>
              <a:t>Second line</a:t>
            </a:r>
            <a:endParaRPr lang="en-AU" dirty="0"/>
          </a:p>
        </p:txBody>
      </p:sp>
      <p:pic>
        <p:nvPicPr>
          <p:cNvPr id="9" name="Picture Placeholder 8">
            <a:extLst>
              <a:ext uri="{FF2B5EF4-FFF2-40B4-BE49-F238E27FC236}">
                <a16:creationId xmlns:a16="http://schemas.microsoft.com/office/drawing/2014/main" id="{53A9EC70-8356-4CA0-A0BE-DA3C9988B594}"/>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3943462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The Next 60 Minutes</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pPr marL="342900" indent="-342900">
              <a:buFont typeface="Arial" panose="020B0604020202020204" pitchFamily="34" charset="0"/>
              <a:buChar char="•"/>
            </a:pPr>
            <a:r>
              <a:rPr lang="en-US" dirty="0"/>
              <a:t>Student context</a:t>
            </a:r>
          </a:p>
          <a:p>
            <a:pPr marL="342900" indent="-342900">
              <a:buFont typeface="Arial" panose="020B0604020202020204" pitchFamily="34" charset="0"/>
              <a:buChar char="•"/>
            </a:pPr>
            <a:r>
              <a:rPr lang="en-US" dirty="0"/>
              <a:t>A little bit about wellbeing</a:t>
            </a:r>
          </a:p>
          <a:p>
            <a:pPr marL="342900" indent="-342900">
              <a:buFont typeface="Arial" panose="020B0604020202020204" pitchFamily="34" charset="0"/>
              <a:buChar char="•"/>
            </a:pPr>
            <a:r>
              <a:rPr lang="en-US" dirty="0"/>
              <a:t>Some fun stuff</a:t>
            </a:r>
          </a:p>
          <a:p>
            <a:pPr marL="342900" indent="-342900">
              <a:buFont typeface="Arial" panose="020B0604020202020204" pitchFamily="34" charset="0"/>
              <a:buChar char="•"/>
            </a:pPr>
            <a:r>
              <a:rPr lang="en-US" dirty="0"/>
              <a:t>10 mins of Q&amp;A</a:t>
            </a:r>
          </a:p>
          <a:p>
            <a:pPr marL="342900" indent="-342900">
              <a:buFont typeface="Arial" panose="020B0604020202020204" pitchFamily="34" charset="0"/>
              <a:buChar char="•"/>
            </a:pPr>
            <a:r>
              <a:rPr lang="en-US" dirty="0"/>
              <a:t>Applause or ridicule </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3</a:t>
            </a:fld>
            <a:endParaRPr lang="en-AU" noProof="0"/>
          </a:p>
        </p:txBody>
      </p:sp>
    </p:spTree>
    <p:extLst>
      <p:ext uri="{BB962C8B-B14F-4D97-AF65-F5344CB8AC3E}">
        <p14:creationId xmlns:p14="http://schemas.microsoft.com/office/powerpoint/2010/main" val="137131437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30</a:t>
            </a:fld>
            <a:endParaRPr lang="en-AU" noProof="0"/>
          </a:p>
        </p:txBody>
      </p:sp>
      <p:sp>
        <p:nvSpPr>
          <p:cNvPr id="8" name="Rectangle 7">
            <a:extLst>
              <a:ext uri="{FF2B5EF4-FFF2-40B4-BE49-F238E27FC236}">
                <a16:creationId xmlns:a16="http://schemas.microsoft.com/office/drawing/2014/main" id="{4771D811-6DF0-424E-A746-B6B3B6BE0D4C}"/>
              </a:ext>
            </a:extLst>
          </p:cNvPr>
          <p:cNvSpPr/>
          <p:nvPr/>
        </p:nvSpPr>
        <p:spPr>
          <a:xfrm>
            <a:off x="339365" y="1594177"/>
            <a:ext cx="11623249" cy="7786747"/>
          </a:xfrm>
          <a:prstGeom prst="rect">
            <a:avLst/>
          </a:prstGeom>
        </p:spPr>
        <p:txBody>
          <a:bodyPr wrap="square" numCol="2">
            <a:spAutoFit/>
          </a:bodyPr>
          <a:lstStyle/>
          <a:p>
            <a:pPr marL="285750" indent="-285750">
              <a:buFont typeface="Arial" panose="020B0604020202020204" pitchFamily="34" charset="0"/>
              <a:buChar char="•"/>
            </a:pPr>
            <a:r>
              <a:rPr lang="en-AU" sz="2000" dirty="0">
                <a:cs typeface="Arial" panose="020B0604020202020204" pitchFamily="34" charset="0"/>
              </a:rPr>
              <a:t>Invest time and effort in </a:t>
            </a:r>
            <a:r>
              <a:rPr lang="en-AU" sz="2000" dirty="0">
                <a:solidFill>
                  <a:srgbClr val="094183"/>
                </a:solidFill>
                <a:cs typeface="Arial" panose="020B0604020202020204" pitchFamily="34" charset="0"/>
              </a:rPr>
              <a:t>family</a:t>
            </a:r>
            <a:r>
              <a:rPr lang="en-AU" sz="2000" dirty="0">
                <a:cs typeface="Arial" panose="020B0604020202020204" pitchFamily="34" charset="0"/>
              </a:rPr>
              <a:t> connections.</a:t>
            </a:r>
          </a:p>
          <a:p>
            <a:pPr marL="285750" indent="-285750">
              <a:buFont typeface="Arial" panose="020B0604020202020204" pitchFamily="34" charset="0"/>
              <a:buChar char="•"/>
            </a:pPr>
            <a:r>
              <a:rPr lang="en-AU" sz="2000" dirty="0">
                <a:cs typeface="Arial" panose="020B0604020202020204" pitchFamily="34" charset="0"/>
              </a:rPr>
              <a:t>We are social creatures so be enmeshed in a community of </a:t>
            </a:r>
            <a:r>
              <a:rPr lang="en-AU" sz="2000" dirty="0">
                <a:solidFill>
                  <a:srgbClr val="094183"/>
                </a:solidFill>
                <a:cs typeface="Arial" panose="020B0604020202020204" pitchFamily="34" charset="0"/>
              </a:rPr>
              <a:t>friends</a:t>
            </a:r>
            <a:r>
              <a:rPr lang="en-AU" sz="2000" dirty="0">
                <a:cs typeface="Arial" panose="020B0604020202020204" pitchFamily="34" charset="0"/>
              </a:rPr>
              <a:t> - deep and meaningful relationships.</a:t>
            </a:r>
          </a:p>
          <a:p>
            <a:pPr marL="285750" indent="-285750">
              <a:buFont typeface="Arial" panose="020B0604020202020204" pitchFamily="34" charset="0"/>
              <a:buChar char="•"/>
            </a:pPr>
            <a:r>
              <a:rPr lang="en-AU" sz="2000" dirty="0">
                <a:cs typeface="Arial" panose="020B0604020202020204" pitchFamily="34" charset="0"/>
              </a:rPr>
              <a:t>Know your personal </a:t>
            </a:r>
            <a:r>
              <a:rPr lang="en-AU" sz="2000" dirty="0">
                <a:solidFill>
                  <a:srgbClr val="094183"/>
                </a:solidFill>
                <a:cs typeface="Arial" panose="020B0604020202020204" pitchFamily="34" charset="0"/>
              </a:rPr>
              <a:t>values</a:t>
            </a:r>
            <a:r>
              <a:rPr lang="en-AU" sz="2000" dirty="0">
                <a:cs typeface="Arial" panose="020B0604020202020204" pitchFamily="34" charset="0"/>
              </a:rPr>
              <a:t> and live by them. Similarly, know your </a:t>
            </a:r>
            <a:r>
              <a:rPr lang="en-AU" sz="2000" dirty="0">
                <a:solidFill>
                  <a:srgbClr val="094183"/>
                </a:solidFill>
                <a:cs typeface="Arial" panose="020B0604020202020204" pitchFamily="34" charset="0"/>
              </a:rPr>
              <a:t>purpose</a:t>
            </a:r>
            <a:r>
              <a:rPr lang="en-AU" sz="2000" dirty="0">
                <a:cs typeface="Arial" panose="020B0604020202020204" pitchFamily="34" charset="0"/>
              </a:rPr>
              <a:t> and what derives meaning for you. </a:t>
            </a:r>
          </a:p>
          <a:p>
            <a:pPr marL="285750" indent="-285750">
              <a:buFont typeface="Arial" panose="020B0604020202020204" pitchFamily="34" charset="0"/>
              <a:buChar char="•"/>
            </a:pPr>
            <a:r>
              <a:rPr lang="en-AU" sz="2000" dirty="0">
                <a:cs typeface="Arial" panose="020B0604020202020204" pitchFamily="34" charset="0"/>
              </a:rPr>
              <a:t>Know you personal </a:t>
            </a:r>
            <a:r>
              <a:rPr lang="en-AU" sz="2000" dirty="0">
                <a:solidFill>
                  <a:srgbClr val="094183"/>
                </a:solidFill>
                <a:cs typeface="Arial" panose="020B0604020202020204" pitchFamily="34" charset="0"/>
              </a:rPr>
              <a:t>strengths</a:t>
            </a:r>
            <a:r>
              <a:rPr lang="en-AU" sz="2000" dirty="0">
                <a:cs typeface="Arial" panose="020B0604020202020204" pitchFamily="34" charset="0"/>
              </a:rPr>
              <a:t> and find ways to exercise them every day.</a:t>
            </a:r>
          </a:p>
          <a:p>
            <a:pPr marL="285750" indent="-285750">
              <a:buFont typeface="Arial" panose="020B0604020202020204" pitchFamily="34" charset="0"/>
              <a:buChar char="•"/>
            </a:pPr>
            <a:r>
              <a:rPr lang="en-AU" sz="2000" dirty="0">
                <a:cs typeface="Arial" panose="020B0604020202020204" pitchFamily="34" charset="0"/>
              </a:rPr>
              <a:t>Develop and </a:t>
            </a:r>
            <a:r>
              <a:rPr lang="en-AU" sz="2000" dirty="0">
                <a:solidFill>
                  <a:srgbClr val="094183"/>
                </a:solidFill>
                <a:cs typeface="Arial" panose="020B0604020202020204" pitchFamily="34" charset="0"/>
              </a:rPr>
              <a:t>optimistic</a:t>
            </a:r>
            <a:r>
              <a:rPr lang="en-AU" sz="2000" dirty="0">
                <a:cs typeface="Arial" panose="020B0604020202020204" pitchFamily="34" charset="0"/>
              </a:rPr>
              <a:t> thinking style.</a:t>
            </a:r>
          </a:p>
          <a:p>
            <a:pPr marL="285750" indent="-285750">
              <a:buFont typeface="Arial" panose="020B0604020202020204" pitchFamily="34" charset="0"/>
              <a:buChar char="•"/>
            </a:pPr>
            <a:r>
              <a:rPr lang="en-AU" sz="2000" dirty="0">
                <a:cs typeface="Arial" panose="020B0604020202020204" pitchFamily="34" charset="0"/>
              </a:rPr>
              <a:t>Invest your </a:t>
            </a:r>
            <a:r>
              <a:rPr lang="en-AU" sz="2000" dirty="0">
                <a:solidFill>
                  <a:srgbClr val="094183"/>
                </a:solidFill>
                <a:cs typeface="Arial" panose="020B0604020202020204" pitchFamily="34" charset="0"/>
              </a:rPr>
              <a:t>money in experiences </a:t>
            </a:r>
            <a:r>
              <a:rPr lang="en-AU" sz="2000" dirty="0">
                <a:cs typeface="Arial" panose="020B0604020202020204" pitchFamily="34" charset="0"/>
              </a:rPr>
              <a:t>rather than things.</a:t>
            </a:r>
          </a:p>
          <a:p>
            <a:pPr marL="285750" indent="-285750">
              <a:buFont typeface="Arial" panose="020B0604020202020204" pitchFamily="34" charset="0"/>
              <a:buChar char="•"/>
            </a:pPr>
            <a:r>
              <a:rPr lang="en-AU" sz="2000" dirty="0">
                <a:cs typeface="Arial" panose="020B0604020202020204" pitchFamily="34" charset="0"/>
              </a:rPr>
              <a:t>Be in work or study, and work or </a:t>
            </a:r>
            <a:r>
              <a:rPr lang="en-AU" sz="2000" dirty="0">
                <a:solidFill>
                  <a:srgbClr val="094183"/>
                </a:solidFill>
                <a:cs typeface="Arial" panose="020B0604020202020204" pitchFamily="34" charset="0"/>
              </a:rPr>
              <a:t>study that you enjoy</a:t>
            </a:r>
            <a:r>
              <a:rPr lang="en-AU" sz="2000" dirty="0">
                <a:cs typeface="Arial" panose="020B0604020202020204" pitchFamily="34" charset="0"/>
              </a:rPr>
              <a:t>.</a:t>
            </a:r>
          </a:p>
          <a:p>
            <a:pPr marL="285750" indent="-285750">
              <a:buFont typeface="Arial" panose="020B0604020202020204" pitchFamily="34" charset="0"/>
              <a:buChar char="•"/>
            </a:pPr>
            <a:r>
              <a:rPr lang="en-AU" sz="2000" dirty="0">
                <a:cs typeface="Arial" panose="020B0604020202020204" pitchFamily="34" charset="0"/>
              </a:rPr>
              <a:t>Be </a:t>
            </a:r>
            <a:r>
              <a:rPr lang="en-AU" sz="2000" dirty="0">
                <a:solidFill>
                  <a:srgbClr val="094183"/>
                </a:solidFill>
                <a:cs typeface="Arial" panose="020B0604020202020204" pitchFamily="34" charset="0"/>
              </a:rPr>
              <a:t>grateful</a:t>
            </a:r>
            <a:r>
              <a:rPr lang="en-AU" sz="2000" dirty="0">
                <a:cs typeface="Arial" panose="020B0604020202020204" pitchFamily="34" charset="0"/>
              </a:rPr>
              <a:t>.</a:t>
            </a:r>
          </a:p>
          <a:p>
            <a:pPr marL="285750" indent="-285750">
              <a:buFont typeface="Arial" panose="020B0604020202020204" pitchFamily="34" charset="0"/>
              <a:buChar char="•"/>
            </a:pPr>
            <a:r>
              <a:rPr lang="en-AU" sz="2000" dirty="0">
                <a:solidFill>
                  <a:srgbClr val="094183"/>
                </a:solidFill>
                <a:cs typeface="Arial" panose="020B0604020202020204" pitchFamily="34" charset="0"/>
              </a:rPr>
              <a:t>Savour</a:t>
            </a:r>
            <a:r>
              <a:rPr lang="en-AU" sz="2000" dirty="0">
                <a:cs typeface="Arial" panose="020B0604020202020204" pitchFamily="34" charset="0"/>
              </a:rPr>
              <a:t> the now regularly – rather than the past or future.</a:t>
            </a: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pPr marL="285750" indent="-285750">
              <a:buFont typeface="Arial" panose="020B0604020202020204" pitchFamily="34" charset="0"/>
              <a:buChar char="•"/>
            </a:pPr>
            <a:endParaRPr lang="en-AU" sz="2000" dirty="0">
              <a:cs typeface="Arial" panose="020B0604020202020204" pitchFamily="34" charset="0"/>
            </a:endParaRPr>
          </a:p>
          <a:p>
            <a:endParaRPr lang="en-AU" sz="2000" dirty="0">
              <a:cs typeface="Arial" panose="020B0604020202020204" pitchFamily="34" charset="0"/>
            </a:endParaRPr>
          </a:p>
          <a:p>
            <a:pPr marL="285750" indent="-285750">
              <a:buFont typeface="Arial" panose="020B0604020202020204" pitchFamily="34" charset="0"/>
              <a:buChar char="•"/>
            </a:pPr>
            <a:r>
              <a:rPr lang="en-AU" sz="2000" dirty="0">
                <a:solidFill>
                  <a:srgbClr val="094183"/>
                </a:solidFill>
                <a:cs typeface="Arial" panose="020B0604020202020204" pitchFamily="34" charset="0"/>
              </a:rPr>
              <a:t>Slow down </a:t>
            </a:r>
            <a:r>
              <a:rPr lang="en-AU" sz="2000" dirty="0">
                <a:cs typeface="Arial" panose="020B0604020202020204" pitchFamily="34" charset="0"/>
              </a:rPr>
              <a:t>and do less – perhaps meditate?</a:t>
            </a:r>
          </a:p>
          <a:p>
            <a:pPr marL="285750" indent="-285750">
              <a:buFont typeface="Arial" panose="020B0604020202020204" pitchFamily="34" charset="0"/>
              <a:buChar char="•"/>
            </a:pPr>
            <a:r>
              <a:rPr lang="en-AU" sz="2000" dirty="0">
                <a:cs typeface="Arial" panose="020B0604020202020204" pitchFamily="34" charset="0"/>
              </a:rPr>
              <a:t>Be </a:t>
            </a:r>
            <a:r>
              <a:rPr lang="en-AU" sz="2000" dirty="0">
                <a:solidFill>
                  <a:srgbClr val="094183"/>
                </a:solidFill>
                <a:cs typeface="Arial" panose="020B0604020202020204" pitchFamily="34" charset="0"/>
              </a:rPr>
              <a:t>curious</a:t>
            </a:r>
            <a:r>
              <a:rPr lang="en-AU" sz="2000" dirty="0">
                <a:cs typeface="Arial" panose="020B0604020202020204" pitchFamily="34" charset="0"/>
              </a:rPr>
              <a:t>.</a:t>
            </a:r>
          </a:p>
          <a:p>
            <a:pPr marL="285750" indent="-285750">
              <a:buFont typeface="Arial" panose="020B0604020202020204" pitchFamily="34" charset="0"/>
              <a:buChar char="•"/>
            </a:pPr>
            <a:r>
              <a:rPr lang="en-AU" sz="2000" dirty="0">
                <a:solidFill>
                  <a:srgbClr val="094183"/>
                </a:solidFill>
                <a:cs typeface="Arial" panose="020B0604020202020204" pitchFamily="34" charset="0"/>
              </a:rPr>
              <a:t>Monitor</a:t>
            </a:r>
            <a:r>
              <a:rPr lang="en-AU" sz="2000" dirty="0">
                <a:cs typeface="Arial" panose="020B0604020202020204" pitchFamily="34" charset="0"/>
              </a:rPr>
              <a:t> your wellbeing.  </a:t>
            </a:r>
          </a:p>
          <a:p>
            <a:pPr marL="285750" indent="-285750">
              <a:buFont typeface="Arial" panose="020B0604020202020204" pitchFamily="34" charset="0"/>
              <a:buChar char="•"/>
            </a:pPr>
            <a:r>
              <a:rPr lang="en-AU" sz="2000" dirty="0">
                <a:cs typeface="Arial" panose="020B0604020202020204" pitchFamily="34" charset="0"/>
              </a:rPr>
              <a:t>Look after </a:t>
            </a:r>
            <a:r>
              <a:rPr lang="en-AU" sz="2000">
                <a:cs typeface="Arial" panose="020B0604020202020204" pitchFamily="34" charset="0"/>
              </a:rPr>
              <a:t>your </a:t>
            </a:r>
            <a:r>
              <a:rPr lang="en-AU" sz="2000" dirty="0">
                <a:solidFill>
                  <a:srgbClr val="094183"/>
                </a:solidFill>
                <a:cs typeface="Arial" panose="020B0604020202020204" pitchFamily="34" charset="0"/>
              </a:rPr>
              <a:t>health</a:t>
            </a:r>
            <a:r>
              <a:rPr lang="en-AU" sz="2000">
                <a:cs typeface="Arial" panose="020B0604020202020204" pitchFamily="34" charset="0"/>
              </a:rPr>
              <a:t> </a:t>
            </a:r>
            <a:r>
              <a:rPr lang="en-AU" sz="2000" dirty="0">
                <a:cs typeface="Arial" panose="020B0604020202020204" pitchFamily="34" charset="0"/>
              </a:rPr>
              <a:t>(the below 5 can make approximately 14 years difference to your life expectancy).</a:t>
            </a:r>
          </a:p>
          <a:p>
            <a:pPr marL="742950" lvl="1" indent="-285750">
              <a:buFont typeface="Arial" panose="020B0604020202020204" pitchFamily="34" charset="0"/>
              <a:buChar char="•"/>
            </a:pPr>
            <a:r>
              <a:rPr lang="en-AU" sz="2000" dirty="0">
                <a:cs typeface="Arial" panose="020B0604020202020204" pitchFamily="34" charset="0"/>
              </a:rPr>
              <a:t>Eat real food – not too much, and mostly plants (LCHF).</a:t>
            </a:r>
          </a:p>
          <a:p>
            <a:pPr marL="742950" lvl="1" indent="-285750">
              <a:buFont typeface="Arial" panose="020B0604020202020204" pitchFamily="34" charset="0"/>
              <a:buChar char="•"/>
            </a:pPr>
            <a:r>
              <a:rPr lang="en-AU" sz="2000" dirty="0">
                <a:cs typeface="Arial" panose="020B0604020202020204" pitchFamily="34" charset="0"/>
              </a:rPr>
              <a:t>Exercise regularly – and different types: aerobic, resistance, flexibility, balance.</a:t>
            </a:r>
          </a:p>
          <a:p>
            <a:pPr marL="742950" lvl="1" indent="-285750">
              <a:buFont typeface="Arial" panose="020B0604020202020204" pitchFamily="34" charset="0"/>
              <a:buChar char="•"/>
            </a:pPr>
            <a:r>
              <a:rPr lang="en-AU" sz="2000" dirty="0">
                <a:cs typeface="Arial" panose="020B0604020202020204" pitchFamily="34" charset="0"/>
              </a:rPr>
              <a:t>Drink alcohol in moderation.</a:t>
            </a:r>
          </a:p>
          <a:p>
            <a:pPr marL="742950" lvl="1" indent="-285750">
              <a:buFont typeface="Arial" panose="020B0604020202020204" pitchFamily="34" charset="0"/>
              <a:buChar char="•"/>
            </a:pPr>
            <a:r>
              <a:rPr lang="en-AU" sz="2000" dirty="0">
                <a:cs typeface="Arial" panose="020B0604020202020204" pitchFamily="34" charset="0"/>
              </a:rPr>
              <a:t>Don’t smoke.</a:t>
            </a:r>
          </a:p>
          <a:p>
            <a:pPr marL="742950" lvl="1" indent="-285750">
              <a:buFont typeface="Arial" panose="020B0604020202020204" pitchFamily="34" charset="0"/>
              <a:buChar char="•"/>
            </a:pPr>
            <a:r>
              <a:rPr lang="en-AU" sz="2000" dirty="0">
                <a:cs typeface="Arial" panose="020B0604020202020204" pitchFamily="34" charset="0"/>
              </a:rPr>
              <a:t>Get enough quality sleep.</a:t>
            </a:r>
          </a:p>
          <a:p>
            <a:endParaRPr lang="en-AU" sz="2000" dirty="0">
              <a:cs typeface="Arial" panose="020B0604020202020204" pitchFamily="34" charset="0"/>
            </a:endParaRPr>
          </a:p>
          <a:p>
            <a:r>
              <a:rPr lang="en-AU" sz="1600" dirty="0">
                <a:cs typeface="Arial" panose="020B0604020202020204" pitchFamily="34" charset="0"/>
              </a:rPr>
              <a:t>Caveat: Genetics and upbringing also make a slight bit of difference, but since you can’t do too much about those, don’t worry about them…</a:t>
            </a:r>
          </a:p>
          <a:p>
            <a:endParaRPr lang="en-AU" sz="1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600333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D3E50F6C-8DB0-4B4E-829A-86B7C6EE26ED}"/>
              </a:ext>
            </a:extLst>
          </p:cNvPr>
          <p:cNvPicPr>
            <a:picLocks noGrp="1" noChangeAspect="1"/>
          </p:cNvPicPr>
          <p:nvPr>
            <p:ph type="pic" sz="quarter" idx="14"/>
          </p:nvPr>
        </p:nvPicPr>
        <p:blipFill rotWithShape="1">
          <a:blip r:embed="rId2" cstate="screen">
            <a:extLst>
              <a:ext uri="{28A0092B-C50C-407E-A947-70E740481C1C}">
                <a14:useLocalDpi xmlns:a14="http://schemas.microsoft.com/office/drawing/2010/main"/>
              </a:ext>
            </a:extLst>
          </a:blip>
          <a:srcRect/>
          <a:stretch/>
        </p:blipFill>
        <p:spPr/>
      </p:pic>
      <p:sp>
        <p:nvSpPr>
          <p:cNvPr id="9" name="Text Placeholder 8">
            <a:extLst>
              <a:ext uri="{FF2B5EF4-FFF2-40B4-BE49-F238E27FC236}">
                <a16:creationId xmlns:a16="http://schemas.microsoft.com/office/drawing/2014/main" id="{088AD11D-63E4-4AA6-BA2A-D3244BCC04E0}"/>
              </a:ext>
            </a:extLst>
          </p:cNvPr>
          <p:cNvSpPr>
            <a:spLocks noGrp="1"/>
          </p:cNvSpPr>
          <p:nvPr>
            <p:ph type="body" sz="quarter" idx="15"/>
          </p:nvPr>
        </p:nvSpPr>
        <p:spPr/>
        <p:txBody>
          <a:bodyPr/>
          <a:lstStyle/>
          <a:p>
            <a:endParaRPr lang="en-AU"/>
          </a:p>
        </p:txBody>
      </p:sp>
      <p:sp>
        <p:nvSpPr>
          <p:cNvPr id="4" name="Text Placeholder 3">
            <a:extLst>
              <a:ext uri="{FF2B5EF4-FFF2-40B4-BE49-F238E27FC236}">
                <a16:creationId xmlns:a16="http://schemas.microsoft.com/office/drawing/2014/main" id="{B04AE856-5F53-4B38-8669-845089FADDD9}"/>
              </a:ext>
            </a:extLst>
          </p:cNvPr>
          <p:cNvSpPr>
            <a:spLocks noGrp="1"/>
          </p:cNvSpPr>
          <p:nvPr>
            <p:ph type="body" sz="quarter" idx="16"/>
          </p:nvPr>
        </p:nvSpPr>
        <p:spPr>
          <a:xfrm>
            <a:off x="1726181" y="5023623"/>
            <a:ext cx="4369820" cy="826466"/>
          </a:xfrm>
        </p:spPr>
        <p:txBody>
          <a:bodyPr/>
          <a:lstStyle/>
          <a:p>
            <a:r>
              <a:rPr lang="en-AU" sz="3600" dirty="0">
                <a:latin typeface="+mj-lt"/>
              </a:rPr>
              <a:t>Questions? </a:t>
            </a:r>
          </a:p>
          <a:p>
            <a:r>
              <a:rPr lang="en-AU" sz="3600" dirty="0">
                <a:latin typeface="+mj-lt"/>
              </a:rPr>
              <a:t>(or applause)</a:t>
            </a:r>
          </a:p>
        </p:txBody>
      </p:sp>
      <p:sp>
        <p:nvSpPr>
          <p:cNvPr id="3" name="Text Placeholder 2">
            <a:extLst>
              <a:ext uri="{FF2B5EF4-FFF2-40B4-BE49-F238E27FC236}">
                <a16:creationId xmlns:a16="http://schemas.microsoft.com/office/drawing/2014/main" id="{6EB63251-C9BC-4DEB-B764-FF71BF6601FA}"/>
              </a:ext>
            </a:extLst>
          </p:cNvPr>
          <p:cNvSpPr>
            <a:spLocks noGrp="1"/>
          </p:cNvSpPr>
          <p:nvPr>
            <p:ph type="body" sz="quarter" idx="17"/>
          </p:nvPr>
        </p:nvSpPr>
        <p:spPr/>
        <p:txBody>
          <a:bodyPr/>
          <a:lstStyle/>
          <a:p>
            <a:r>
              <a:rPr lang="en-US" dirty="0"/>
              <a:t> </a:t>
            </a:r>
          </a:p>
        </p:txBody>
      </p:sp>
    </p:spTree>
    <p:extLst>
      <p:ext uri="{BB962C8B-B14F-4D97-AF65-F5344CB8AC3E}">
        <p14:creationId xmlns:p14="http://schemas.microsoft.com/office/powerpoint/2010/main" val="20298971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6E7F546B-6D5B-448C-83AB-8BE6E54B9748}"/>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1370" r="21370"/>
          <a:stretch>
            <a:fillRect/>
          </a:stretch>
        </p:blipFill>
        <p:spPr/>
      </p:pic>
      <p:sp>
        <p:nvSpPr>
          <p:cNvPr id="7" name="Subtitle 6">
            <a:extLst>
              <a:ext uri="{FF2B5EF4-FFF2-40B4-BE49-F238E27FC236}">
                <a16:creationId xmlns:a16="http://schemas.microsoft.com/office/drawing/2014/main" id="{8B0F1C78-F7E6-4049-96A2-FE4E997EB246}"/>
              </a:ext>
            </a:extLst>
          </p:cNvPr>
          <p:cNvSpPr>
            <a:spLocks noGrp="1"/>
          </p:cNvSpPr>
          <p:nvPr>
            <p:ph type="subTitle" idx="1"/>
          </p:nvPr>
        </p:nvSpPr>
        <p:spPr/>
        <p:txBody>
          <a:bodyPr/>
          <a:lstStyle/>
          <a:p>
            <a:r>
              <a:rPr lang="en-AU" dirty="0"/>
              <a:t>Associate Professor Aaron Jarden </a:t>
            </a:r>
          </a:p>
          <a:p>
            <a:r>
              <a:rPr lang="en-AU" dirty="0"/>
              <a:t>aaron.Jarden@unimelb.edu.au</a:t>
            </a:r>
          </a:p>
        </p:txBody>
      </p:sp>
      <p:sp>
        <p:nvSpPr>
          <p:cNvPr id="10" name="Text Placeholder 9">
            <a:extLst>
              <a:ext uri="{FF2B5EF4-FFF2-40B4-BE49-F238E27FC236}">
                <a16:creationId xmlns:a16="http://schemas.microsoft.com/office/drawing/2014/main" id="{11F6B28D-C5AF-481B-9B53-F501015E14C9}"/>
              </a:ext>
            </a:extLst>
          </p:cNvPr>
          <p:cNvSpPr>
            <a:spLocks noGrp="1"/>
          </p:cNvSpPr>
          <p:nvPr>
            <p:ph type="body" sz="quarter" idx="16"/>
          </p:nvPr>
        </p:nvSpPr>
        <p:spPr/>
        <p:txBody>
          <a:bodyPr/>
          <a:lstStyle/>
          <a:p>
            <a:r>
              <a:rPr lang="en-AU"/>
              <a:t>Identifier first line</a:t>
            </a:r>
          </a:p>
          <a:p>
            <a:pPr lvl="1"/>
            <a:r>
              <a:rPr lang="en-AU"/>
              <a:t>Second line</a:t>
            </a:r>
            <a:endParaRPr lang="en-AU" dirty="0"/>
          </a:p>
        </p:txBody>
      </p:sp>
    </p:spTree>
    <p:extLst>
      <p:ext uri="{BB962C8B-B14F-4D97-AF65-F5344CB8AC3E}">
        <p14:creationId xmlns:p14="http://schemas.microsoft.com/office/powerpoint/2010/main" val="54744730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E6AF711B-A442-4DA1-BF41-65218819B92D}"/>
              </a:ext>
            </a:extLst>
          </p:cNvPr>
          <p:cNvPicPr>
            <a:picLocks noGrp="1" noChangeAspect="1"/>
          </p:cNvPicPr>
          <p:nvPr>
            <p:ph type="pic" sz="quarter" idx="13"/>
          </p:nvPr>
        </p:nvPicPr>
        <p:blipFill>
          <a:blip r:embed="rId2"/>
          <a:srcRect t="7881" b="7881"/>
          <a:stretch>
            <a:fillRect/>
          </a:stretch>
        </p:blipFill>
        <p:spPr>
          <a:prstGeom prst="rect">
            <a:avLst/>
          </a:prstGeo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Student context</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84899326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Student context</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pPr marL="342900" indent="-342900">
              <a:buFont typeface="Arial" panose="020B0604020202020204" pitchFamily="34" charset="0"/>
              <a:buChar char="•"/>
            </a:pPr>
            <a:r>
              <a:rPr lang="en-US" dirty="0"/>
              <a:t>Students as a group have considerably lower wellbeing than the average public:</a:t>
            </a:r>
          </a:p>
          <a:p>
            <a:pPr marL="558900" lvl="1" indent="-342900"/>
            <a:r>
              <a:rPr lang="en-US" dirty="0"/>
              <a:t>1 in 4 university students experience significant levels of psychological distress.</a:t>
            </a:r>
          </a:p>
          <a:p>
            <a:pPr marL="342900" indent="-342900">
              <a:buFont typeface="Arial" panose="020B0604020202020204" pitchFamily="34" charset="0"/>
              <a:buChar char="•"/>
            </a:pPr>
            <a:r>
              <a:rPr lang="en-US" dirty="0"/>
              <a:t>The reasons are pretty well known:</a:t>
            </a:r>
          </a:p>
          <a:p>
            <a:pPr marL="558900" lvl="1" indent="-342900"/>
            <a:r>
              <a:rPr lang="en-US" dirty="0"/>
              <a:t>Financial pressures.</a:t>
            </a:r>
          </a:p>
          <a:p>
            <a:pPr marL="558900" lvl="1" indent="-342900"/>
            <a:r>
              <a:rPr lang="en-US" dirty="0"/>
              <a:t>Social pressures. </a:t>
            </a:r>
          </a:p>
          <a:p>
            <a:pPr marL="558900" lvl="1" indent="-342900"/>
            <a:r>
              <a:rPr lang="en-US" dirty="0"/>
              <a:t>New experiences and learning curves. </a:t>
            </a:r>
          </a:p>
          <a:p>
            <a:pPr marL="558900" lvl="1" indent="-342900"/>
            <a:r>
              <a:rPr lang="en-US" dirty="0"/>
              <a:t>High expectations.</a:t>
            </a:r>
          </a:p>
          <a:p>
            <a:pPr marL="558900" lvl="1" indent="-342900"/>
            <a:r>
              <a:rPr lang="en-US" dirty="0"/>
              <a:t>Stress. </a:t>
            </a:r>
          </a:p>
          <a:p>
            <a:pPr marL="558900" lvl="1" indent="-342900"/>
            <a:r>
              <a:rPr lang="en-US" dirty="0"/>
              <a:t>Lack of social supports. </a:t>
            </a:r>
          </a:p>
          <a:p>
            <a:pPr marL="342900" indent="-342900">
              <a:buFont typeface="Arial" panose="020B0604020202020204" pitchFamily="34" charset="0"/>
              <a:buChar char="•"/>
            </a:pPr>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5</a:t>
            </a:fld>
            <a:endParaRPr lang="en-AU" noProof="0"/>
          </a:p>
        </p:txBody>
      </p:sp>
      <p:pic>
        <p:nvPicPr>
          <p:cNvPr id="5" name="Picture 2" descr="https://wellatworkhf.files.wordpress.com/2015/03/1-in-4.jpg">
            <a:extLst>
              <a:ext uri="{FF2B5EF4-FFF2-40B4-BE49-F238E27FC236}">
                <a16:creationId xmlns:a16="http://schemas.microsoft.com/office/drawing/2014/main" id="{42BFA765-EA29-4A6A-9612-616947BFB7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64921" y="2829302"/>
            <a:ext cx="4184299" cy="235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06198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86547264-5A9B-407D-8576-4CD8673C22AE}"/>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A little bit about wellbeing</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120242419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US" dirty="0"/>
              <a:t>Today is an introduction and taster session… </a:t>
            </a:r>
          </a:p>
          <a:p>
            <a:pPr marL="342900" indent="-342900">
              <a:buFont typeface="Arial" panose="020B0604020202020204" pitchFamily="34" charset="0"/>
              <a:buChar char="•"/>
            </a:pPr>
            <a:r>
              <a:rPr lang="en-US" dirty="0"/>
              <a:t>Wellbeing science + Positive psychological interventions</a:t>
            </a:r>
          </a:p>
          <a:p>
            <a:pPr marL="558900" lvl="1" indent="-342900"/>
            <a:r>
              <a:rPr lang="en-US" dirty="0"/>
              <a:t>So basically leave here: Know stuff + do stuff (knowledge + experience)</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7</a:t>
            </a:fld>
            <a:endParaRPr lang="en-AU" noProof="0"/>
          </a:p>
        </p:txBody>
      </p:sp>
    </p:spTree>
    <p:extLst>
      <p:ext uri="{BB962C8B-B14F-4D97-AF65-F5344CB8AC3E}">
        <p14:creationId xmlns:p14="http://schemas.microsoft.com/office/powerpoint/2010/main" val="191265193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 little bit about wellbeing</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16356" y="1532415"/>
            <a:ext cx="7432477" cy="4376944"/>
          </a:xfrm>
        </p:spPr>
        <p:txBody>
          <a:bodyPr/>
          <a:lstStyle/>
          <a:p>
            <a:r>
              <a:rPr lang="en-US" b="1" dirty="0"/>
              <a:t>Positive assessment </a:t>
            </a:r>
          </a:p>
          <a:p>
            <a:pPr marL="342900" indent="-342900">
              <a:buFont typeface="Arial" panose="020B0604020202020204" pitchFamily="34" charset="0"/>
              <a:buChar char="•"/>
            </a:pPr>
            <a:r>
              <a:rPr lang="en-US" dirty="0"/>
              <a:t>Let’s do a “back of the napkin” assessment. </a:t>
            </a:r>
          </a:p>
          <a:p>
            <a:pPr marL="342900" lvl="3" indent="-342900"/>
            <a:r>
              <a:rPr lang="en-US" dirty="0"/>
              <a:t>				</a:t>
            </a:r>
          </a:p>
          <a:p>
            <a:pPr marL="342900" lvl="3" indent="-342900"/>
            <a:r>
              <a:rPr lang="en-US" dirty="0"/>
              <a:t>			</a:t>
            </a:r>
            <a:r>
              <a:rPr lang="en-US" dirty="0">
                <a:solidFill>
                  <a:srgbClr val="094183"/>
                </a:solidFill>
              </a:rPr>
              <a:t>How happy are you right now in life? </a:t>
            </a:r>
          </a:p>
          <a:p>
            <a:pPr marL="342900" indent="-342900">
              <a:buFont typeface="Arial" panose="020B0604020202020204" pitchFamily="34" charset="0"/>
              <a:buChar char="•"/>
            </a:pPr>
            <a:endParaRPr lang="en-US" dirty="0"/>
          </a:p>
          <a:p>
            <a:r>
              <a:rPr lang="en-US" dirty="0"/>
              <a:t>What would you pay / give / do / sacrifice / commit to in order to be, on average, one point happier? </a:t>
            </a:r>
          </a:p>
          <a:p>
            <a:pPr marL="342900" indent="-342900">
              <a:buFont typeface="Arial" panose="020B0604020202020204" pitchFamily="34" charset="0"/>
              <a:buChar char="•"/>
            </a:pPr>
            <a:endParaRPr lang="en-US"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8</a:t>
            </a:fld>
            <a:endParaRPr lang="en-AU" noProof="0"/>
          </a:p>
        </p:txBody>
      </p:sp>
      <p:sp>
        <p:nvSpPr>
          <p:cNvPr id="5" name="Content Placeholder 2">
            <a:extLst>
              <a:ext uri="{FF2B5EF4-FFF2-40B4-BE49-F238E27FC236}">
                <a16:creationId xmlns:a16="http://schemas.microsoft.com/office/drawing/2014/main" id="{9576008D-0E09-4EC1-A95F-D7AFD9433455}"/>
              </a:ext>
            </a:extLst>
          </p:cNvPr>
          <p:cNvSpPr txBox="1">
            <a:spLocks/>
          </p:cNvSpPr>
          <p:nvPr/>
        </p:nvSpPr>
        <p:spPr>
          <a:xfrm>
            <a:off x="8144759" y="1532414"/>
            <a:ext cx="2655292" cy="4067107"/>
          </a:xfrm>
          <a:prstGeom prst="rect">
            <a:avLst/>
          </a:prstGeom>
        </p:spPr>
        <p:txBody>
          <a:bodyPr vert="horz" lIns="45720" tIns="45720" rIns="45720" bIns="45720" rtlCol="0">
            <a:normAutofit fontScale="77500" lnSpcReduction="20000"/>
          </a:bodyPr>
          <a:lst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a:lstStyle>
          <a:p>
            <a:r>
              <a:rPr lang="en-AU" dirty="0">
                <a:latin typeface="Arial" panose="020B0604020202020204" pitchFamily="34" charset="0"/>
                <a:cs typeface="Arial" panose="020B0604020202020204" pitchFamily="34" charset="0"/>
              </a:rPr>
              <a:t>10 - Extremely 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9 -   Very 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8 -   Pretty 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7 -   Mildly 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6 -   Slightly happy</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5 -   Neutral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4 -   Slightly unhappy</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3 -   Mildly unhappy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2 -   Pretty unhappy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1 -   Very unhappy </a:t>
            </a:r>
            <a:endParaRPr lang="en-NZ" dirty="0">
              <a:latin typeface="Arial" panose="020B0604020202020204" pitchFamily="34" charset="0"/>
              <a:cs typeface="Arial" panose="020B0604020202020204" pitchFamily="34" charset="0"/>
            </a:endParaRPr>
          </a:p>
          <a:p>
            <a:r>
              <a:rPr lang="en-AU" dirty="0">
                <a:latin typeface="Arial" panose="020B0604020202020204" pitchFamily="34" charset="0"/>
                <a:cs typeface="Arial" panose="020B0604020202020204" pitchFamily="34" charset="0"/>
              </a:rPr>
              <a:t>0 -   Extremely unhappy </a:t>
            </a:r>
            <a:endParaRPr lang="en-NZ" dirty="0">
              <a:latin typeface="Arial" panose="020B0604020202020204" pitchFamily="34" charset="0"/>
              <a:cs typeface="Arial" panose="020B0604020202020204" pitchFamily="34" charset="0"/>
            </a:endParaRPr>
          </a:p>
          <a:p>
            <a:endParaRPr lang="en-NZ"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68188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5" end="5"/>
                                            </p:txEl>
                                          </p:spTgt>
                                        </p:tgtEl>
                                        <p:attrNameLst>
                                          <p:attrName>style.visibility</p:attrName>
                                        </p:attrNameLst>
                                      </p:cBhvr>
                                      <p:to>
                                        <p:strVal val="visible"/>
                                      </p:to>
                                    </p:set>
                                    <p:anim calcmode="lin" valueType="num">
                                      <p:cBhvr additive="base">
                                        <p:cTn id="7"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8C6AAE53-2820-4198-AA0E-5908A9822F71}"/>
              </a:ext>
            </a:extLst>
          </p:cNvPr>
          <p:cNvPicPr>
            <a:picLocks noGrp="1" noChangeAspect="1"/>
          </p:cNvPicPr>
          <p:nvPr>
            <p:ph type="pic" sz="quarter" idx="13"/>
          </p:nvPr>
        </p:nvPicPr>
        <p:blipFill>
          <a:blip r:embed="rId2"/>
          <a:srcRect t="52" b="52"/>
          <a:stretch>
            <a:fillRect/>
          </a:stretch>
        </p:blipFill>
        <p:spPr>
          <a:prstGeom prst="rect">
            <a:avLst/>
          </a:prstGeo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US" dirty="0"/>
              <a:t>Fun stuff</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2410540051"/>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8FA2EAE-BBE2-4046-9DB6-4706523E0098}"/>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A36C238-3559-42C9-B723-DBAB57951AE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C230D052-C90C-4D80-AACA-CE83386B87DE}"/>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UoM-PowerPoint-template-16x9</Template>
  <TotalTime>477</TotalTime>
  <Words>1460</Words>
  <Application>Microsoft Office PowerPoint</Application>
  <PresentationFormat>Widescreen</PresentationFormat>
  <Paragraphs>203</Paragraphs>
  <Slides>32</Slides>
  <Notes>0</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32</vt:i4>
      </vt:variant>
    </vt:vector>
  </HeadingPairs>
  <TitlesOfParts>
    <vt:vector size="39" baseType="lpstr">
      <vt:lpstr>Arial</vt:lpstr>
      <vt:lpstr>Calibri</vt:lpstr>
      <vt:lpstr>Georgia</vt:lpstr>
      <vt:lpstr>Tw Cen MT</vt:lpstr>
      <vt:lpstr>University of Melbourne</vt:lpstr>
      <vt:lpstr>University of Melbourne Patterns</vt:lpstr>
      <vt:lpstr>University of Melbourne-Layout B</vt:lpstr>
      <vt:lpstr>PowerPoint Presentation</vt:lpstr>
      <vt:lpstr>PowerPoint Presentation</vt:lpstr>
      <vt:lpstr>The Next 60 Minutes</vt:lpstr>
      <vt:lpstr>PowerPoint Presentation</vt:lpstr>
      <vt:lpstr>Student context</vt:lpstr>
      <vt:lpstr>PowerPoint Presentation</vt:lpstr>
      <vt:lpstr>A little bit about wellbeing</vt:lpstr>
      <vt:lpstr>A little bit about wellbeing</vt:lpstr>
      <vt:lpstr>PowerPoint Presentation</vt:lpstr>
      <vt:lpstr>Fun stuff</vt:lpstr>
      <vt:lpstr>Fun stuff</vt:lpstr>
      <vt:lpstr>A little bit about wellbeing</vt:lpstr>
      <vt:lpstr>A little bit about wellbeing</vt:lpstr>
      <vt:lpstr>A little bit about wellbeing</vt:lpstr>
      <vt:lpstr>A little bit about wellbeing</vt:lpstr>
      <vt:lpstr>A little bit about wellbeing</vt:lpstr>
      <vt:lpstr>PowerPoint Presentation</vt:lpstr>
      <vt:lpstr>A little bit about wellbeing</vt:lpstr>
      <vt:lpstr>A little bit about wellbeing</vt:lpstr>
      <vt:lpstr>A little bit about wellbeing</vt:lpstr>
      <vt:lpstr>A little bit about wellbeing</vt:lpstr>
      <vt:lpstr>A little bit about wellbeing</vt:lpstr>
      <vt:lpstr>A little bit about wellbeing</vt:lpstr>
      <vt:lpstr>PowerPoint Presentation</vt:lpstr>
      <vt:lpstr>A little bit about wellbeing</vt:lpstr>
      <vt:lpstr>A little bit about wellbeing</vt:lpstr>
      <vt:lpstr>PowerPoint Presentation</vt:lpstr>
      <vt:lpstr>A little bit about wellbeing</vt:lpstr>
      <vt:lpstr>PowerPoint Presentation</vt:lpstr>
      <vt:lpstr>A little bit about wellbeing</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Aaron Jarden</dc:creator>
  <cp:lastModifiedBy>Aaron Jarden</cp:lastModifiedBy>
  <cp:revision>13</cp:revision>
  <dcterms:created xsi:type="dcterms:W3CDTF">2018-06-11T23:21:29Z</dcterms:created>
  <dcterms:modified xsi:type="dcterms:W3CDTF">2018-06-15T04:03:25Z</dcterms:modified>
</cp:coreProperties>
</file>